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52" r:id="rId1"/>
  </p:sldMasterIdLst>
  <p:notesMasterIdLst>
    <p:notesMasterId r:id="rId26"/>
  </p:notesMasterIdLst>
  <p:handoutMasterIdLst>
    <p:handoutMasterId r:id="rId27"/>
  </p:handoutMasterIdLst>
  <p:sldIdLst>
    <p:sldId id="313" r:id="rId2"/>
    <p:sldId id="315" r:id="rId3"/>
    <p:sldId id="338" r:id="rId4"/>
    <p:sldId id="333" r:id="rId5"/>
    <p:sldId id="356" r:id="rId6"/>
    <p:sldId id="355" r:id="rId7"/>
    <p:sldId id="318" r:id="rId8"/>
    <p:sldId id="319" r:id="rId9"/>
    <p:sldId id="345" r:id="rId10"/>
    <p:sldId id="324" r:id="rId11"/>
    <p:sldId id="321" r:id="rId12"/>
    <p:sldId id="325" r:id="rId13"/>
    <p:sldId id="334" r:id="rId14"/>
    <p:sldId id="347" r:id="rId15"/>
    <p:sldId id="323" r:id="rId16"/>
    <p:sldId id="329" r:id="rId17"/>
    <p:sldId id="350" r:id="rId18"/>
    <p:sldId id="357" r:id="rId19"/>
    <p:sldId id="348" r:id="rId20"/>
    <p:sldId id="349" r:id="rId21"/>
    <p:sldId id="351" r:id="rId22"/>
    <p:sldId id="352" r:id="rId23"/>
    <p:sldId id="353" r:id="rId24"/>
    <p:sldId id="354" r:id="rId25"/>
  </p:sldIdLst>
  <p:sldSz cx="9144000" cy="6858000" type="screen4x3"/>
  <p:notesSz cx="9928225" cy="6797675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A287"/>
    <a:srgbClr val="FF66FF"/>
    <a:srgbClr val="0000FF"/>
    <a:srgbClr val="EBE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73" autoAdjust="0"/>
    <p:restoredTop sz="79045" autoAdjust="0"/>
  </p:normalViewPr>
  <p:slideViewPr>
    <p:cSldViewPr>
      <p:cViewPr varScale="1">
        <p:scale>
          <a:sx n="91" d="100"/>
          <a:sy n="91" d="100"/>
        </p:scale>
        <p:origin x="1848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5623697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334461-F990-415C-8E61-D5EA9B74F305}" type="datetimeFigureOut">
              <a:rPr lang="zh-TW" altLang="en-US" smtClean="0"/>
              <a:t>2019/4/18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5623697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746070-9DDF-4583-AE87-9BBF7A7C6D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00297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623697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4280E3-EC4F-4748-B467-2837753BCA69}" type="datetimeFigureOut">
              <a:rPr lang="zh-TW" altLang="en-US" smtClean="0"/>
              <a:t>2019/4/18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435350" y="849313"/>
            <a:ext cx="3057525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92823" y="3271381"/>
            <a:ext cx="794258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623697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6BE3B3-5BCF-490F-A53C-F56F9C7982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6952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BE3B3-5BCF-490F-A53C-F56F9C7982A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12765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BE3B3-5BCF-490F-A53C-F56F9C7982AC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7876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BE3B3-5BCF-490F-A53C-F56F9C7982A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6652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BE3B3-5BCF-490F-A53C-F56F9C7982A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2303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BE3B3-5BCF-490F-A53C-F56F9C7982AC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33391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BE3B3-5BCF-490F-A53C-F56F9C7982AC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76857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BE3B3-5BCF-490F-A53C-F56F9C7982AC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04391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0" dirty="0" smtClean="0">
                <a:ea typeface="標楷體" panose="03000509000000000000" pitchFamily="65" charset="-120"/>
                <a:cs typeface="新細明體" panose="02020500000000000000" pitchFamily="18" charset="-120"/>
              </a:rPr>
              <a:t>分</a:t>
            </a:r>
            <a:r>
              <a:rPr lang="en-US" altLang="zh-TW" sz="1200" kern="0" dirty="0" smtClean="0">
                <a:ea typeface="標楷體" panose="03000509000000000000" pitchFamily="65" charset="-120"/>
                <a:cs typeface="新細明體" panose="02020500000000000000" pitchFamily="18" charset="-120"/>
              </a:rPr>
              <a:t>2</a:t>
            </a:r>
            <a:r>
              <a:rPr lang="zh-TW" altLang="en-US" sz="1200" kern="0" dirty="0" smtClean="0">
                <a:ea typeface="標楷體" panose="03000509000000000000" pitchFamily="65" charset="-120"/>
                <a:cs typeface="新細明體" panose="02020500000000000000" pitchFamily="18" charset="-120"/>
              </a:rPr>
              <a:t>階段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BE3B3-5BCF-490F-A53C-F56F9C7982AC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1278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0" dirty="0" smtClean="0">
                <a:ea typeface="標楷體" panose="03000509000000000000" pitchFamily="65" charset="-120"/>
                <a:cs typeface="新細明體" panose="02020500000000000000" pitchFamily="18" charset="-120"/>
              </a:rPr>
              <a:t>分</a:t>
            </a:r>
            <a:r>
              <a:rPr lang="en-US" altLang="zh-TW" sz="1200" kern="0" dirty="0" smtClean="0">
                <a:ea typeface="標楷體" panose="03000509000000000000" pitchFamily="65" charset="-120"/>
                <a:cs typeface="新細明體" panose="02020500000000000000" pitchFamily="18" charset="-120"/>
              </a:rPr>
              <a:t>2</a:t>
            </a:r>
            <a:r>
              <a:rPr lang="zh-TW" altLang="en-US" sz="1200" kern="0" dirty="0" smtClean="0">
                <a:ea typeface="標楷體" panose="03000509000000000000" pitchFamily="65" charset="-120"/>
                <a:cs typeface="新細明體" panose="02020500000000000000" pitchFamily="18" charset="-120"/>
              </a:rPr>
              <a:t>階段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BE3B3-5BCF-490F-A53C-F56F9C7982AC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14635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BE3B3-5BCF-490F-A53C-F56F9C7982AC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98662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BE3B3-5BCF-490F-A53C-F56F9C7982AC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100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BE3B3-5BCF-490F-A53C-F56F9C7982AC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7283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BE3B3-5BCF-490F-A53C-F56F9C7982AC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0178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BE3B3-5BCF-490F-A53C-F56F9C7982AC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3381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BE3B3-5BCF-490F-A53C-F56F9C7982A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04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BE3B3-5BCF-490F-A53C-F56F9C7982A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7515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BE3B3-5BCF-490F-A53C-F56F9C7982A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1061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BE3B3-5BCF-490F-A53C-F56F9C7982AC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9026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BE3B3-5BCF-490F-A53C-F56F9C7982A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4288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07F37-5DD5-491E-847C-40A887BDEEC8}" type="datetime1">
              <a:rPr lang="zh-TW" altLang="en-US" smtClean="0"/>
              <a:t>2019/4/18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453336"/>
            <a:ext cx="1066800" cy="32918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275E7F-4810-4775-A4A1-6048A80E0D9E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545" y="18288"/>
            <a:ext cx="370959" cy="3308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E2B2F-B984-4A6C-957D-7221C8B5CE1F}" type="datetime1">
              <a:rPr lang="zh-TW" altLang="en-US" smtClean="0"/>
              <a:t>2019/4/18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06B9-3780-4810-80E5-EE5DCFB70CC9}" type="datetime1">
              <a:rPr lang="zh-TW" altLang="en-US" smtClean="0"/>
              <a:t>2019/4/18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A9C1-CBFA-4C1B-9AFB-1CDD51DAE7BE}" type="datetime1">
              <a:rPr lang="zh-TW" altLang="en-US" smtClean="0"/>
              <a:t>2019/4/18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15323" y="6437623"/>
            <a:ext cx="1066800" cy="32918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275E7F-4810-4775-A4A1-6048A80E0D9E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545" y="18288"/>
            <a:ext cx="370959" cy="3308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706D2-8CEC-4EFE-BE09-C56D6D791FF4}" type="datetime1">
              <a:rPr lang="zh-TW" altLang="en-US" smtClean="0"/>
              <a:t>2019/4/18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934D-FF3B-4B95-8F37-93A53DA20BBD}" type="datetime1">
              <a:rPr lang="zh-TW" altLang="en-US" smtClean="0"/>
              <a:t>2019/4/18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C922A-3F7D-4F21-8E30-8D043E4E1C70}" type="datetime1">
              <a:rPr lang="zh-TW" altLang="en-US" smtClean="0"/>
              <a:t>2019/4/18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F3557-2743-40CB-9D48-E58BF1496A18}" type="datetime1">
              <a:rPr lang="zh-TW" altLang="en-US" smtClean="0"/>
              <a:t>2019/4/18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CCCE4-9509-47AA-BD56-DF84ACA2CA0D}" type="datetime1">
              <a:rPr lang="zh-TW" altLang="en-US" smtClean="0"/>
              <a:t>2019/4/18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F6573-7456-441F-BE1C-E456C88EB356}" type="datetime1">
              <a:rPr lang="zh-TW" altLang="en-US" smtClean="0"/>
              <a:t>2019/4/18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D918F-83CA-4932-B1C4-73C3B44EF63D}" type="datetime1">
              <a:rPr lang="zh-TW" altLang="en-US" smtClean="0"/>
              <a:t>2019/4/18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F8E9F0D7-0491-48E3-A2EE-361CCC4013FE}" type="datetime1">
              <a:rPr lang="zh-TW" altLang="en-US" smtClean="0"/>
              <a:t>2019/4/18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25275E7F-4810-4775-A4A1-6048A80E0D9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2.wdp"/><Relationship Id="rId3" Type="http://schemas.openxmlformats.org/officeDocument/2006/relationships/image" Target="../media/image220.png"/><Relationship Id="rId7" Type="http://schemas.openxmlformats.org/officeDocument/2006/relationships/image" Target="../media/image26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4.emf"/><Relationship Id="rId5" Type="http://schemas.openxmlformats.org/officeDocument/2006/relationships/image" Target="../media/image24.png"/><Relationship Id="rId15" Type="http://schemas.openxmlformats.org/officeDocument/2006/relationships/image" Target="../media/image32.png"/><Relationship Id="rId10" Type="http://schemas.openxmlformats.org/officeDocument/2006/relationships/image" Target="../media/image23.emf"/><Relationship Id="rId4" Type="http://schemas.openxmlformats.org/officeDocument/2006/relationships/image" Target="../media/image23.png"/><Relationship Id="rId9" Type="http://schemas.openxmlformats.org/officeDocument/2006/relationships/image" Target="../media/image16.png"/><Relationship Id="rId1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1.png"/><Relationship Id="rId7" Type="http://schemas.openxmlformats.org/officeDocument/2006/relationships/image" Target="../media/image351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11" Type="http://schemas.openxmlformats.org/officeDocument/2006/relationships/image" Target="../media/image33.png"/><Relationship Id="rId5" Type="http://schemas.openxmlformats.org/officeDocument/2006/relationships/image" Target="../media/image330.png"/><Relationship Id="rId10" Type="http://schemas.openxmlformats.org/officeDocument/2006/relationships/image" Target="../media/image38.png"/><Relationship Id="rId4" Type="http://schemas.openxmlformats.org/officeDocument/2006/relationships/image" Target="../media/image310.png"/><Relationship Id="rId9" Type="http://schemas.openxmlformats.org/officeDocument/2006/relationships/image" Target="../media/image3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6.png"/><Relationship Id="rId7" Type="http://schemas.openxmlformats.org/officeDocument/2006/relationships/image" Target="../media/image28.png"/><Relationship Id="rId12" Type="http://schemas.openxmlformats.org/officeDocument/2006/relationships/image" Target="../media/image3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11" Type="http://schemas.openxmlformats.org/officeDocument/2006/relationships/image" Target="../media/image311.png"/><Relationship Id="rId5" Type="http://schemas.openxmlformats.org/officeDocument/2006/relationships/image" Target="../media/image342.png"/><Relationship Id="rId10" Type="http://schemas.openxmlformats.org/officeDocument/2006/relationships/image" Target="../media/image36.jpeg"/><Relationship Id="rId4" Type="http://schemas.openxmlformats.org/officeDocument/2006/relationships/image" Target="../media/image36.pn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openxmlformats.org/officeDocument/2006/relationships/image" Target="../media/image23.emf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2.png"/><Relationship Id="rId11" Type="http://schemas.openxmlformats.org/officeDocument/2006/relationships/image" Target="../media/image37.jpeg"/><Relationship Id="rId5" Type="http://schemas.openxmlformats.org/officeDocument/2006/relationships/image" Target="../media/image342.png"/><Relationship Id="rId10" Type="http://schemas.openxmlformats.org/officeDocument/2006/relationships/image" Target="../media/image29.png"/><Relationship Id="rId4" Type="http://schemas.openxmlformats.org/officeDocument/2006/relationships/image" Target="../media/image36.png"/><Relationship Id="rId9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13" Type="http://schemas.openxmlformats.org/officeDocument/2006/relationships/image" Target="../media/image46.jpeg"/><Relationship Id="rId3" Type="http://schemas.openxmlformats.org/officeDocument/2006/relationships/image" Target="../media/image340.png"/><Relationship Id="rId7" Type="http://schemas.openxmlformats.org/officeDocument/2006/relationships/image" Target="../media/image40.jpeg"/><Relationship Id="rId12" Type="http://schemas.openxmlformats.org/officeDocument/2006/relationships/image" Target="../media/image4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11" Type="http://schemas.openxmlformats.org/officeDocument/2006/relationships/image" Target="../media/image44.jpeg"/><Relationship Id="rId5" Type="http://schemas.openxmlformats.org/officeDocument/2006/relationships/image" Target="../media/image38.jpeg"/><Relationship Id="rId15" Type="http://schemas.openxmlformats.org/officeDocument/2006/relationships/image" Target="../media/image48.png"/><Relationship Id="rId10" Type="http://schemas.openxmlformats.org/officeDocument/2006/relationships/image" Target="../media/image43.jpeg"/><Relationship Id="rId4" Type="http://schemas.openxmlformats.org/officeDocument/2006/relationships/image" Target="../media/image350.png"/><Relationship Id="rId9" Type="http://schemas.openxmlformats.org/officeDocument/2006/relationships/image" Target="../media/image42.jpeg"/><Relationship Id="rId14" Type="http://schemas.openxmlformats.org/officeDocument/2006/relationships/image" Target="../media/image47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image" Target="../media/image57.jpeg"/><Relationship Id="rId3" Type="http://schemas.openxmlformats.org/officeDocument/2006/relationships/image" Target="../media/image340.png"/><Relationship Id="rId7" Type="http://schemas.openxmlformats.org/officeDocument/2006/relationships/image" Target="../media/image51.jpeg"/><Relationship Id="rId12" Type="http://schemas.openxmlformats.org/officeDocument/2006/relationships/image" Target="../media/image5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11" Type="http://schemas.openxmlformats.org/officeDocument/2006/relationships/image" Target="../media/image55.jpeg"/><Relationship Id="rId5" Type="http://schemas.openxmlformats.org/officeDocument/2006/relationships/image" Target="../media/image49.jpeg"/><Relationship Id="rId15" Type="http://schemas.openxmlformats.org/officeDocument/2006/relationships/image" Target="../media/image48.png"/><Relationship Id="rId10" Type="http://schemas.openxmlformats.org/officeDocument/2006/relationships/image" Target="../media/image54.jpeg"/><Relationship Id="rId4" Type="http://schemas.openxmlformats.org/officeDocument/2006/relationships/image" Target="../media/image350.png"/><Relationship Id="rId9" Type="http://schemas.openxmlformats.org/officeDocument/2006/relationships/image" Target="../media/image53.jpeg"/><Relationship Id="rId14" Type="http://schemas.openxmlformats.org/officeDocument/2006/relationships/image" Target="../media/image58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13" Type="http://schemas.openxmlformats.org/officeDocument/2006/relationships/image" Target="../media/image340.png"/><Relationship Id="rId3" Type="http://schemas.openxmlformats.org/officeDocument/2006/relationships/image" Target="../media/image60.jpeg"/><Relationship Id="rId7" Type="http://schemas.openxmlformats.org/officeDocument/2006/relationships/image" Target="../media/image64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11" Type="http://schemas.openxmlformats.org/officeDocument/2006/relationships/image" Target="../media/image68.jpeg"/><Relationship Id="rId5" Type="http://schemas.openxmlformats.org/officeDocument/2006/relationships/image" Target="../media/image62.jpeg"/><Relationship Id="rId15" Type="http://schemas.openxmlformats.org/officeDocument/2006/relationships/image" Target="../media/image48.png"/><Relationship Id="rId10" Type="http://schemas.openxmlformats.org/officeDocument/2006/relationships/image" Target="../media/image67.jpeg"/><Relationship Id="rId4" Type="http://schemas.openxmlformats.org/officeDocument/2006/relationships/image" Target="../media/image61.jpeg"/><Relationship Id="rId9" Type="http://schemas.openxmlformats.org/officeDocument/2006/relationships/image" Target="../media/image66.jpeg"/><Relationship Id="rId14" Type="http://schemas.openxmlformats.org/officeDocument/2006/relationships/image" Target="../media/image350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image" Target="../media/image72.jpeg"/><Relationship Id="rId21" Type="http://schemas.openxmlformats.org/officeDocument/2006/relationships/image" Target="../media/image75.jpeg"/><Relationship Id="rId17" Type="http://schemas.openxmlformats.org/officeDocument/2006/relationships/image" Target="../media/image71.jpeg"/><Relationship Id="rId25" Type="http://schemas.openxmlformats.org/officeDocument/2006/relationships/image" Target="../media/image48.png"/><Relationship Id="rId16" Type="http://schemas.openxmlformats.org/officeDocument/2006/relationships/image" Target="../media/image70.jpeg"/><Relationship Id="rId20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78.jpeg"/><Relationship Id="rId15" Type="http://schemas.openxmlformats.org/officeDocument/2006/relationships/image" Target="../media/image69.jpeg"/><Relationship Id="rId23" Type="http://schemas.openxmlformats.org/officeDocument/2006/relationships/image" Target="../media/image77.jpeg"/><Relationship Id="rId19" Type="http://schemas.openxmlformats.org/officeDocument/2006/relationships/image" Target="../media/image73.jpeg"/><Relationship Id="rId14" Type="http://schemas.openxmlformats.org/officeDocument/2006/relationships/image" Target="../media/image350.png"/><Relationship Id="rId22" Type="http://schemas.openxmlformats.org/officeDocument/2006/relationships/image" Target="../media/image7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11560" y="1196752"/>
            <a:ext cx="7928418" cy="1809340"/>
          </a:xfrm>
        </p:spPr>
        <p:txBody>
          <a:bodyPr>
            <a:noAutofit/>
          </a:bodyPr>
          <a:lstStyle/>
          <a:p>
            <a:pPr algn="r"/>
            <a:r>
              <a:rPr lang="zh-TW" altLang="en-US" sz="3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即時視訊串流之分散式車禍事件偵測機器人</a:t>
            </a:r>
            <a:endParaRPr lang="zh-TW" altLang="en-US" sz="3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544615" y="3539923"/>
            <a:ext cx="3275857" cy="2409357"/>
          </a:xfrm>
        </p:spPr>
        <p:txBody>
          <a:bodyPr>
            <a:noAutofit/>
          </a:bodyPr>
          <a:lstStyle/>
          <a:p>
            <a:pPr algn="l"/>
            <a:r>
              <a:rPr lang="zh-TW" altLang="en-US" b="1" cap="all" spc="-1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隊伍名稱：交通果醬</a:t>
            </a:r>
            <a:endParaRPr lang="en-US" altLang="zh-TW" b="1" cap="all" spc="-100" dirty="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  <a:p>
            <a:pPr algn="l"/>
            <a:r>
              <a:rPr lang="zh-TW" altLang="en-US" b="1" cap="all" spc="-1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隊員：鄭翔</a:t>
            </a:r>
            <a:r>
              <a:rPr lang="zh-TW" altLang="en-US" b="1" cap="all" spc="-1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尹</a:t>
            </a:r>
            <a:endParaRPr lang="en-US" altLang="zh-TW" b="1" cap="all" spc="-100" dirty="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  <a:p>
            <a:pPr algn="l"/>
            <a:r>
              <a:rPr lang="en-US" altLang="zh-TW" b="1" cap="all" spc="-100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	</a:t>
            </a:r>
            <a:r>
              <a:rPr lang="zh-TW" altLang="en-US" b="1" cap="all" spc="-1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林宗業</a:t>
            </a:r>
            <a:endParaRPr lang="en-US" altLang="zh-TW" b="1" cap="all" spc="-100" dirty="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  <a:p>
            <a:pPr algn="l"/>
            <a:r>
              <a:rPr lang="zh-TW" altLang="en-US" b="1" cap="all" spc="-1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指導</a:t>
            </a:r>
            <a:r>
              <a:rPr lang="zh-TW" altLang="en-US" b="1" cap="all" spc="-1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老師：陳柏豪</a:t>
            </a:r>
            <a:endParaRPr lang="zh-TW" altLang="en-US" b="1" cap="all" spc="-100" dirty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5923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3" t="1553" r="26036" b="1553"/>
          <a:stretch/>
        </p:blipFill>
        <p:spPr>
          <a:xfrm>
            <a:off x="5569768" y="1412776"/>
            <a:ext cx="3384000" cy="4536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系統方案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雲端運算與裁決系統</a:t>
            </a:r>
            <a:endParaRPr lang="zh-TW" altLang="en-US" sz="3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10</a:t>
            </a:fld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796136" y="2358520"/>
            <a:ext cx="1440160" cy="1214496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>
          <a:xfrm>
            <a:off x="395536" y="1465475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Google Cloud Vision API</a:t>
            </a:r>
          </a:p>
          <a:p>
            <a:pPr lvl="1"/>
            <a:r>
              <a:rPr lang="zh-TW" altLang="en-US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智慧影像分析结果</a:t>
            </a:r>
            <a:endParaRPr lang="zh-TW" altLang="en-US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l="13820"/>
          <a:stretch/>
        </p:blipFill>
        <p:spPr>
          <a:xfrm>
            <a:off x="44075" y="2358520"/>
            <a:ext cx="2630672" cy="3014696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3096" y="3834698"/>
            <a:ext cx="2817841" cy="667383"/>
          </a:xfrm>
          <a:prstGeom prst="rect">
            <a:avLst/>
          </a:prstGeom>
        </p:spPr>
      </p:pic>
      <p:sp>
        <p:nvSpPr>
          <p:cNvPr id="13" name="圓角矩形 12"/>
          <p:cNvSpPr/>
          <p:nvPr/>
        </p:nvSpPr>
        <p:spPr>
          <a:xfrm>
            <a:off x="66904" y="4653136"/>
            <a:ext cx="2560880" cy="648072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/>
          <p:cNvCxnSpPr>
            <a:stCxn id="13" idx="3"/>
          </p:cNvCxnSpPr>
          <p:nvPr/>
        </p:nvCxnSpPr>
        <p:spPr>
          <a:xfrm flipV="1">
            <a:off x="2627784" y="4528431"/>
            <a:ext cx="504056" cy="4487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265" y="2358520"/>
            <a:ext cx="2815503" cy="149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6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系統方案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雲端運算與裁決系統</a:t>
            </a:r>
            <a:endParaRPr lang="zh-TW" altLang="en-US" sz="3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11</a:t>
            </a:fld>
            <a:endParaRPr lang="zh-TW" altLang="en-US"/>
          </a:p>
        </p:txBody>
      </p:sp>
      <p:pic>
        <p:nvPicPr>
          <p:cNvPr id="9" name="圖片 8" descr="C:\Users\bigmms\Desktop\參考點與鄰近數據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0" r="10931" b="13677"/>
          <a:stretch/>
        </p:blipFill>
        <p:spPr bwMode="auto">
          <a:xfrm>
            <a:off x="899592" y="3573016"/>
            <a:ext cx="3882775" cy="302907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內容版面配置區 2"/>
              <p:cNvSpPr txBox="1">
                <a:spLocks/>
              </p:cNvSpPr>
              <p:nvPr/>
            </p:nvSpPr>
            <p:spPr>
              <a:xfrm>
                <a:off x="395536" y="1465475"/>
                <a:ext cx="8229600" cy="48768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9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88720" indent="-13716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7160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55448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3736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2024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sz="2000" dirty="0">
                    <a:latin typeface="Cambria Math" panose="02040503050406030204" pitchFamily="18" charset="0"/>
                  </a:rPr>
                  <a:t>Haversine formula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TW" altLang="en-US" sz="1400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1400" i="1" dirty="0">
                        <a:latin typeface="Cambria Math" panose="02040503050406030204" pitchFamily="18" charset="0"/>
                      </a:rPr>
                      <m:t>=2</m:t>
                    </m:r>
                    <m:r>
                      <a:rPr lang="zh-TW" altLang="en-US" sz="1400" i="1" dirty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altLang="zh-TW" sz="14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zh-TW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1400" dirty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e>
                          <m:sup>
                            <m:r>
                              <a:rPr lang="en-US" altLang="zh-TW" sz="1400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TW" sz="1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altLang="zh-TW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unc>
                                  <m:funcPr>
                                    <m:ctrlPr>
                                      <a:rPr lang="en-US" altLang="zh-TW" sz="1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altLang="zh-TW" sz="1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1400" i="1" dirty="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e>
                                      <m:sup>
                                        <m:r>
                                          <a:rPr lang="en-US" altLang="zh-TW" sz="1400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TW" sz="1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altLang="zh-TW" sz="14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1400" i="1" dirty="0">
                                                <a:latin typeface="Cambria Math" panose="02040503050406030204" pitchFamily="18" charset="0"/>
                                              </a:rPr>
                                              <m:t>Δ</m:t>
                                            </m:r>
                                            <m:r>
                                              <a:rPr lang="en-US" altLang="zh-TW" sz="1400" i="1" dirty="0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TW" sz="1400" i="1" dirty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  <m:r>
                                  <a:rPr lang="en-US" altLang="zh-TW" sz="1400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altLang="zh-TW" sz="1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 sz="1400" dirty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altLang="zh-TW" sz="1400" i="1" dirty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zh-TW" sz="1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1400" i="1" dirty="0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en-US" altLang="zh-TW" sz="1400" i="1" dirty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TW" sz="1400" i="1" dirty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func>
                                      <m:funcPr>
                                        <m:ctrlPr>
                                          <a:rPr lang="en-US" altLang="zh-TW" sz="1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1400" dirty="0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altLang="zh-TW" sz="14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TW" sz="14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zh-TW" altLang="en-US" sz="1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1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func>
                                          <m:funcPr>
                                            <m:ctrlPr>
                                              <a:rPr lang="en-US" altLang="zh-TW" sz="14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sSup>
                                              <m:sSupPr>
                                                <m:ctrlPr>
                                                  <a:rPr lang="en-US" altLang="zh-TW" sz="14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TW" sz="1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TW" sz="1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zh-TW" sz="14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>
                                                  <m:fPr>
                                                    <m:ctrlPr>
                                                      <a:rPr lang="en-US" altLang="zh-TW" sz="14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US" altLang="zh-TW" sz="14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Δ</m:t>
                                                    </m:r>
                                                    <m:r>
                                                      <a:rPr lang="en-US" altLang="zh-TW" sz="14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𝜆</m:t>
                                                    </m:r>
                                                  </m:num>
                                                  <m:den>
                                                    <m:r>
                                                      <a:rPr lang="en-US" altLang="zh-TW" sz="14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den>
                                                </m:f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func>
                                  </m:e>
                                </m:func>
                              </m:e>
                            </m:rad>
                          </m:e>
                        </m:d>
                      </m:e>
                    </m:func>
                  </m:oMath>
                </a14:m>
                <a:endPara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48640" lvl="2" indent="0">
                  <a:buNone/>
                </a:pPr>
                <a14:m>
                  <m:oMath xmlns:m="http://schemas.openxmlformats.org/officeDocument/2006/math">
                    <m:r>
                      <a:rPr lang="zh-TW" altLang="en-US" sz="1400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TW" sz="140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sz="1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地球半徑</a:t>
                </a:r>
                <a:endPara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marL="548640" lvl="2" indent="0">
                  <a:buNone/>
                </a:pPr>
                <a14:m>
                  <m:oMath xmlns:m="http://schemas.openxmlformats.org/officeDocument/2006/math">
                    <m:r>
                      <a:rPr lang="zh-TW" altLang="en-US" sz="1400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1400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sz="1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距離</a:t>
                </a:r>
                <a:endPara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marL="548640" lvl="2" indent="0">
                  <a:buNone/>
                </a:pPr>
                <a14:m>
                  <m:oMath xmlns:m="http://schemas.openxmlformats.org/officeDocument/2006/math">
                    <m:r>
                      <a:rPr lang="en-US" altLang="zh-TW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zh-TW" altLang="en-US" sz="1400" i="1" dirty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zh-TW" sz="1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= </a:t>
                </a:r>
                <a:r>
                  <a:rPr lang="zh-CN" altLang="en-US" sz="1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兩點</a:t>
                </a:r>
                <a:r>
                  <a:rPr lang="zh-TW" altLang="en-US" sz="1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緯度</a:t>
                </a:r>
                <a:r>
                  <a:rPr lang="zh-CN" altLang="en-US" sz="1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的差值</a:t>
                </a:r>
                <a:r>
                  <a:rPr lang="zh-TW" altLang="en-US" sz="1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zh-TW" altLang="en-US" sz="1400" i="1" dirty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TW" altLang="en-US" sz="1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= </a:t>
                </a:r>
                <a:r>
                  <a:rPr lang="zh-TW" altLang="en-US" sz="1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緯度</a:t>
                </a:r>
                <a:endPara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marL="548640" lvl="2" indent="0">
                  <a:buNone/>
                </a:pPr>
                <a14:m>
                  <m:oMath xmlns:m="http://schemas.openxmlformats.org/officeDocument/2006/math">
                    <m:r>
                      <a:rPr lang="en-US" altLang="zh-TW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TW" sz="1400" i="1" dirty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TW" altLang="en-US" sz="1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= </a:t>
                </a:r>
                <a:r>
                  <a:rPr lang="zh-CN" altLang="en-US" sz="1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兩點經度的差值</a:t>
                </a:r>
                <a:endParaRPr lang="zh-TW" altLang="en-US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465475"/>
                <a:ext cx="8229600" cy="4876800"/>
              </a:xfrm>
              <a:prstGeom prst="rect">
                <a:avLst/>
              </a:prstGeom>
              <a:blipFill>
                <a:blip r:embed="rId4"/>
                <a:stretch>
                  <a:fillRect l="-370" t="-6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圖片 13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3" t="1553" r="26036" b="1553"/>
          <a:stretch/>
        </p:blipFill>
        <p:spPr>
          <a:xfrm>
            <a:off x="5569768" y="1412776"/>
            <a:ext cx="3384000" cy="4536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5868144" y="3897052"/>
            <a:ext cx="1368152" cy="1404156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942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12</a:t>
            </a:fld>
            <a:endParaRPr lang="zh-TW" altLang="en-US"/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系統方案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雲端運算與裁決系統</a:t>
            </a:r>
            <a:endParaRPr lang="zh-TW" altLang="en-US" sz="3600" dirty="0"/>
          </a:p>
        </p:txBody>
      </p:sp>
      <p:pic>
        <p:nvPicPr>
          <p:cNvPr id="11" name="圖片 10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3" t="1553" r="26036" b="1553"/>
          <a:stretch/>
        </p:blipFill>
        <p:spPr>
          <a:xfrm>
            <a:off x="5569768" y="1412776"/>
            <a:ext cx="3384000" cy="4536000"/>
          </a:xfrm>
          <a:prstGeom prst="rect">
            <a:avLst/>
          </a:prstGeom>
        </p:spPr>
      </p:pic>
      <p:sp>
        <p:nvSpPr>
          <p:cNvPr id="8" name="內容版面配置區 2"/>
          <p:cNvSpPr txBox="1">
            <a:spLocks/>
          </p:cNvSpPr>
          <p:nvPr/>
        </p:nvSpPr>
        <p:spPr>
          <a:xfrm>
            <a:off x="395536" y="1465475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kern="0" dirty="0">
                <a:ea typeface="標楷體" panose="03000509000000000000" pitchFamily="65" charset="-120"/>
                <a:cs typeface="新細明體" panose="02020500000000000000" pitchFamily="18" charset="-120"/>
              </a:rPr>
              <a:t>資料儲存</a:t>
            </a:r>
            <a:r>
              <a:rPr lang="zh-TW" altLang="en-US" sz="2000" kern="0" dirty="0" smtClean="0">
                <a:ea typeface="標楷體" panose="03000509000000000000" pitchFamily="65" charset="-120"/>
                <a:cs typeface="新細明體" panose="02020500000000000000" pitchFamily="18" charset="-120"/>
              </a:rPr>
              <a:t>結構</a:t>
            </a:r>
            <a:endParaRPr lang="en-US" altLang="zh-TW" sz="2000" kern="0" dirty="0">
              <a:ea typeface="標楷體" panose="03000509000000000000" pitchFamily="65" charset="-120"/>
              <a:cs typeface="新細明體" panose="02020500000000000000" pitchFamily="18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8144" y="3897052"/>
            <a:ext cx="1368152" cy="1404156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2" r="6563" b="2797"/>
          <a:stretch/>
        </p:blipFill>
        <p:spPr>
          <a:xfrm>
            <a:off x="473808" y="1844824"/>
            <a:ext cx="4678621" cy="472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95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系統方案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雲端運算與裁決系統</a:t>
            </a:r>
            <a:endParaRPr lang="zh-TW" altLang="en-US" sz="3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13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45536" y="5808414"/>
                <a:ext cx="1434688" cy="5043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2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zh-TW" altLang="en-US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TW" altLang="en-US" sz="12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zh-TW" alt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TW" altLang="en-US" sz="12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zh-TW" altLang="en-US" sz="1200" i="0">
                                <a:latin typeface="Cambria Math" panose="02040503050406030204" pitchFamily="18" charset="0"/>
                              </a:rPr>
                              <m:t>&amp;1,</m:t>
                            </m:r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zh-TW" altLang="en-US" sz="1200" i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zh-TW" altLang="en-US" sz="120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zh-TW" alt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120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zh-TW" altLang="en-US" sz="12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zh-TW" altLang="en-US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TW" altLang="en-US" sz="1200" i="0"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zh-TW" altLang="en-US" sz="1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e>
                            <m:r>
                              <a:rPr lang="zh-TW" altLang="en-US" sz="1200" i="0">
                                <a:latin typeface="Cambria Math" panose="02040503050406030204" pitchFamily="18" charset="0"/>
                              </a:rPr>
                              <m:t>&amp;0, </m:t>
                            </m:r>
                            <m:r>
                              <m:rPr>
                                <m:sty m:val="p"/>
                              </m:rPr>
                              <a:rPr lang="zh-TW" altLang="en-US" sz="1200" i="0">
                                <a:latin typeface="Cambria Math" panose="02040503050406030204" pitchFamily="18" charset="0"/>
                              </a:rPr>
                              <m:t>otherwise</m:t>
                            </m:r>
                          </m:e>
                        </m:eqArr>
                      </m:e>
                    </m:d>
                  </m:oMath>
                </a14:m>
                <a:r>
                  <a:rPr lang="zh-TW" altLang="en-US" sz="1200" dirty="0" smtClean="0"/>
                  <a:t> </a:t>
                </a:r>
                <a:endParaRPr lang="zh-TW" altLang="en-US" sz="12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6" y="5808414"/>
                <a:ext cx="1434688" cy="504305"/>
              </a:xfrm>
              <a:prstGeom prst="rect">
                <a:avLst/>
              </a:prstGeom>
              <a:blipFill>
                <a:blip r:embed="rId3"/>
                <a:stretch>
                  <a:fillRect l="-24576" t="-175904" r="-1271" b="-2566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487763" y="5837900"/>
                <a:ext cx="894860" cy="4604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20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zh-TW" altLang="en-US" sz="1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TW" alt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zh-TW" alt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1200" i="0">
                                      <a:latin typeface="Cambria Math" panose="02040503050406030204" pitchFamily="18" charset="0"/>
                                    </a:rPr>
                                    <m:t>∀</m:t>
                                  </m:r>
                                </m:e>
                                <m:sub>
                                  <m:r>
                                    <a:rPr lang="zh-TW" alt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zh-TW" alt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12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zh-TW" alt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zh-TW" alt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</m:oMath>
                  </m:oMathPara>
                </a14:m>
                <a:endParaRPr lang="zh-TW" altLang="en-US" sz="12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763" y="5837900"/>
                <a:ext cx="894860" cy="460447"/>
              </a:xfrm>
              <a:prstGeom prst="rect">
                <a:avLst/>
              </a:prstGeom>
              <a:blipFill>
                <a:blip r:embed="rId4"/>
                <a:stretch>
                  <a:fillRect t="-61333" r="-23810" b="-54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083491" y="5808414"/>
                <a:ext cx="1418915" cy="5043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2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zh-TW" altLang="en-US" sz="1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TW" alt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1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1200" i="0">
                                  <a:latin typeface="Cambria Math" panose="02040503050406030204" pitchFamily="18" charset="0"/>
                                </a:rPr>
                                <m:t>&amp;1, </m:t>
                              </m:r>
                              <m:r>
                                <m:rPr>
                                  <m:sty m:val="p"/>
                                </m:rPr>
                                <a:rPr lang="zh-TW" altLang="en-US" sz="1200" i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zh-TW" altLang="en-US" sz="1200" i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zh-TW" altLang="en-US" sz="1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zh-TW" altLang="en-US" sz="1200" i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zh-TW" altLang="en-US" sz="12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zh-TW" altLang="en-US" sz="1200" i="0">
                                  <a:latin typeface="Cambria Math" panose="02040503050406030204" pitchFamily="18" charset="0"/>
                                </a:rPr>
                                <m:t>&amp;0, </m:t>
                              </m:r>
                              <m:r>
                                <m:rPr>
                                  <m:sty m:val="p"/>
                                </m:rPr>
                                <a:rPr lang="zh-TW" altLang="en-US" sz="1200" i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12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3491" y="5808414"/>
                <a:ext cx="1418915" cy="504305"/>
              </a:xfrm>
              <a:prstGeom prst="rect">
                <a:avLst/>
              </a:prstGeom>
              <a:blipFill>
                <a:blip r:embed="rId5"/>
                <a:stretch>
                  <a:fillRect l="-24464" t="-175904" r="-3004" b="-2566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5537" y="6309901"/>
                <a:ext cx="200618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SimSun" panose="02010600030101010101" pitchFamily="2" charset="-122"/>
                          </a:rPr>
                          <m:t>𝑃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SimSun" panose="02010600030101010101" pitchFamily="2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sz="1200" kern="0" dirty="0" smtClean="0">
                    <a:solidFill>
                      <a:srgbClr val="000000"/>
                    </a:solidFill>
                    <a:ea typeface="標楷體" panose="03000509000000000000" pitchFamily="65" charset="-120"/>
                    <a:cs typeface="新細明體" panose="02020500000000000000" pitchFamily="18" charset="-120"/>
                  </a:rPr>
                  <a:t> </a:t>
                </a:r>
                <a:r>
                  <a:rPr lang="zh-TW" altLang="zh-TW" sz="1200" kern="0" dirty="0" smtClean="0">
                    <a:solidFill>
                      <a:srgbClr val="000000"/>
                    </a:solidFill>
                    <a:ea typeface="標楷體" panose="03000509000000000000" pitchFamily="65" charset="-120"/>
                    <a:cs typeface="新細明體" panose="02020500000000000000" pitchFamily="18" charset="-120"/>
                  </a:rPr>
                  <a:t>＝</a:t>
                </a:r>
                <a:r>
                  <a:rPr lang="zh-TW" altLang="en-US" sz="1200" kern="0" dirty="0" smtClean="0">
                    <a:solidFill>
                      <a:srgbClr val="000000"/>
                    </a:solidFill>
                    <a:ea typeface="標楷體" panose="03000509000000000000" pitchFamily="65" charset="-120"/>
                    <a:cs typeface="新細明體" panose="02020500000000000000" pitchFamily="18" charset="-120"/>
                  </a:rPr>
                  <a:t> </a:t>
                </a:r>
                <a:r>
                  <a:rPr lang="zh-TW" altLang="en-US" sz="1200" kern="0" dirty="0" smtClean="0">
                    <a:ea typeface="標楷體" panose="03000509000000000000" pitchFamily="65" charset="-120"/>
                    <a:cs typeface="新細明體" panose="02020500000000000000" pitchFamily="18" charset="-120"/>
                  </a:rPr>
                  <a:t>單</a:t>
                </a:r>
                <a:r>
                  <a:rPr lang="zh-TW" altLang="en-US" sz="1200" kern="0" dirty="0">
                    <a:ea typeface="標楷體" panose="03000509000000000000" pitchFamily="65" charset="-120"/>
                    <a:cs typeface="新細明體" panose="02020500000000000000" pitchFamily="18" charset="-120"/>
                  </a:rPr>
                  <a:t>張</a:t>
                </a:r>
                <a:r>
                  <a:rPr lang="zh-TW" altLang="zh-TW" sz="1200" kern="0" dirty="0" smtClean="0">
                    <a:ea typeface="標楷體" panose="03000509000000000000" pitchFamily="65" charset="-120"/>
                    <a:cs typeface="新細明體" panose="02020500000000000000" pitchFamily="18" charset="-120"/>
                  </a:rPr>
                  <a:t>照片車禍機率值</a:t>
                </a:r>
                <a:endParaRPr lang="en-US" altLang="zh-TW" sz="1200" kern="0" dirty="0" smtClean="0">
                  <a:ea typeface="標楷體" panose="03000509000000000000" pitchFamily="65" charset="-120"/>
                  <a:cs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7" y="6309901"/>
                <a:ext cx="2006183" cy="276999"/>
              </a:xfrm>
              <a:prstGeom prst="rect">
                <a:avLst/>
              </a:prstGeom>
              <a:blipFill>
                <a:blip r:embed="rId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195796" y="6309320"/>
                <a:ext cx="178093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1200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新細明體" panose="02020500000000000000" pitchFamily="18" charset="-120"/>
                      </a:rPr>
                      <m:t> </m:t>
                    </m:r>
                    <m:r>
                      <a:rPr lang="en-US" altLang="zh-TW" sz="1200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新細明體" panose="02020500000000000000" pitchFamily="18" charset="-120"/>
                      </a:rPr>
                      <m:t>𝐷</m:t>
                    </m:r>
                    <m:r>
                      <a:rPr lang="zh-TW" altLang="en-US" sz="1200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新細明體" panose="02020500000000000000" pitchFamily="18" charset="-120"/>
                      </a:rPr>
                      <m:t> </m:t>
                    </m:r>
                    <m:r>
                      <m:rPr>
                        <m:nor/>
                      </m:rPr>
                      <a:rPr lang="zh-TW" altLang="zh-TW" sz="1200" kern="0" dirty="0">
                        <a:solidFill>
                          <a:srgbClr val="000000"/>
                        </a:solidFill>
                        <a:ea typeface="標楷體" panose="03000509000000000000" pitchFamily="65" charset="-120"/>
                        <a:cs typeface="新細明體" panose="02020500000000000000" pitchFamily="18" charset="-120"/>
                      </a:rPr>
                      <m:t>＝</m:t>
                    </m:r>
                    <m:r>
                      <a:rPr lang="zh-TW" altLang="en-US" sz="1200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新細明體" panose="02020500000000000000" pitchFamily="18" charset="-120"/>
                      </a:rPr>
                      <m:t> </m:t>
                    </m:r>
                  </m:oMath>
                </a14:m>
                <a:r>
                  <a:rPr lang="zh-TW" altLang="zh-TW" sz="1200" kern="0" dirty="0">
                    <a:ea typeface="標楷體" panose="03000509000000000000" pitchFamily="65" charset="-120"/>
                    <a:cs typeface="新細明體" panose="02020500000000000000" pitchFamily="18" charset="-120"/>
                  </a:rPr>
                  <a:t>群體車禍偵測結果</a:t>
                </a:r>
                <a:endParaRPr lang="zh-TW" altLang="en-US" sz="12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796" y="6309320"/>
                <a:ext cx="1780937" cy="276999"/>
              </a:xfrm>
              <a:prstGeom prst="rect">
                <a:avLst/>
              </a:prstGeom>
              <a:blipFill>
                <a:blip r:embed="rId7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242255" y="6309320"/>
                <a:ext cx="177503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1200" i="1" kern="0" dirty="0">
                    <a:latin typeface="Cambria Math" panose="02040503050406030204" pitchFamily="18" charset="0"/>
                    <a:ea typeface="標楷體" panose="03000509000000000000" pitchFamily="65" charset="-120"/>
                    <a:cs typeface="SimSu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  <a:ea typeface="SimSun" panose="02010600030101010101" pitchFamily="2" charset="-122"/>
                        <a:cs typeface="SimSun" panose="02010600030101010101" pitchFamily="2" charset="-122"/>
                      </a:rPr>
                      <m:t>𝑇</m:t>
                    </m:r>
                    <m:r>
                      <a:rPr lang="zh-TW" altLang="en-US" sz="1200" i="1">
                        <a:latin typeface="Cambria Math" panose="02040503050406030204" pitchFamily="18" charset="0"/>
                        <a:ea typeface="SimSun" panose="02010600030101010101" pitchFamily="2" charset="-122"/>
                        <a:cs typeface="SimSun" panose="02010600030101010101" pitchFamily="2" charset="-122"/>
                      </a:rPr>
                      <m:t> </m:t>
                    </m:r>
                  </m:oMath>
                </a14:m>
                <a:r>
                  <a:rPr lang="zh-TW" altLang="zh-TW" sz="1200" kern="0" dirty="0">
                    <a:solidFill>
                      <a:srgbClr val="000000"/>
                    </a:solidFill>
                    <a:ea typeface="標楷體" panose="03000509000000000000" pitchFamily="65" charset="-120"/>
                    <a:cs typeface="新細明體" panose="02020500000000000000" pitchFamily="18" charset="-120"/>
                  </a:rPr>
                  <a:t>＝</a:t>
                </a:r>
                <a:r>
                  <a:rPr lang="zh-TW" altLang="en-US" sz="1200" kern="0" dirty="0">
                    <a:solidFill>
                      <a:srgbClr val="000000"/>
                    </a:solidFill>
                    <a:ea typeface="標楷體" panose="03000509000000000000" pitchFamily="65" charset="-120"/>
                    <a:cs typeface="新細明體" panose="02020500000000000000" pitchFamily="18" charset="-120"/>
                  </a:rPr>
                  <a:t> </a:t>
                </a:r>
                <a:r>
                  <a:rPr lang="zh-TW" altLang="zh-TW" sz="1200" kern="0" dirty="0">
                    <a:ea typeface="標楷體" panose="03000509000000000000" pitchFamily="65" charset="-120"/>
                    <a:cs typeface="新細明體" panose="02020500000000000000" pitchFamily="18" charset="-120"/>
                  </a:rPr>
                  <a:t>總體車禍偵測機率</a:t>
                </a:r>
                <a:endParaRPr lang="en-US" altLang="zh-TW" sz="1200" kern="0" dirty="0">
                  <a:ea typeface="標楷體" panose="03000509000000000000" pitchFamily="65" charset="-120"/>
                  <a:cs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255" y="6309320"/>
                <a:ext cx="1775038" cy="276999"/>
              </a:xfrm>
              <a:prstGeom prst="rect">
                <a:avLst/>
              </a:prstGeom>
              <a:blipFill>
                <a:blip r:embed="rId8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圖片 10"/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3" t="1553" r="26036" b="1553"/>
          <a:stretch/>
        </p:blipFill>
        <p:spPr>
          <a:xfrm>
            <a:off x="5569768" y="1412776"/>
            <a:ext cx="3384000" cy="4536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380312" y="3897052"/>
            <a:ext cx="1368152" cy="1404156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內容版面配置區 2"/>
          <p:cNvSpPr txBox="1">
            <a:spLocks/>
          </p:cNvSpPr>
          <p:nvPr/>
        </p:nvSpPr>
        <p:spPr>
          <a:xfrm>
            <a:off x="395536" y="1465475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000" kern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Voting</a:t>
            </a:r>
            <a:r>
              <a:rPr lang="zh-TW" altLang="en-US" sz="2000" kern="0" dirty="0">
                <a:ea typeface="標楷體" panose="03000509000000000000" pitchFamily="65" charset="-120"/>
                <a:cs typeface="新細明體" panose="02020500000000000000" pitchFamily="18" charset="-120"/>
              </a:rPr>
              <a:t>機制 </a:t>
            </a:r>
            <a:endParaRPr lang="en-US" altLang="zh-TW" sz="2000" kern="0" dirty="0">
              <a:ea typeface="標楷體" panose="03000509000000000000" pitchFamily="65" charset="-120"/>
              <a:cs typeface="新細明體" panose="02020500000000000000" pitchFamily="18" charset="-120"/>
            </a:endParaRPr>
          </a:p>
          <a:p>
            <a:pPr lvl="1"/>
            <a:r>
              <a:rPr lang="en-US" altLang="zh-TW" sz="1800" kern="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Voting</a:t>
            </a:r>
            <a:r>
              <a:rPr lang="zh-TW" altLang="en-US" sz="1800" kern="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運算</a:t>
            </a:r>
            <a:endParaRPr lang="zh-TW" altLang="en-US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10"/>
          <a:srcRect l="13824"/>
          <a:stretch/>
        </p:blipFill>
        <p:spPr>
          <a:xfrm>
            <a:off x="66904" y="2263081"/>
            <a:ext cx="5502865" cy="3470175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11"/>
          <a:srcRect l="1813" t="5844" r="3777" b="6725"/>
          <a:stretch/>
        </p:blipFill>
        <p:spPr>
          <a:xfrm>
            <a:off x="1958351" y="3745737"/>
            <a:ext cx="1918256" cy="1114635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30" name="直線單箭頭接點 29"/>
          <p:cNvCxnSpPr>
            <a:stCxn id="65" idx="0"/>
            <a:endCxn id="48" idx="2"/>
          </p:cNvCxnSpPr>
          <p:nvPr/>
        </p:nvCxnSpPr>
        <p:spPr>
          <a:xfrm flipV="1">
            <a:off x="949330" y="2978065"/>
            <a:ext cx="1017" cy="13383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stCxn id="35" idx="0"/>
            <a:endCxn id="49" idx="2"/>
          </p:cNvCxnSpPr>
          <p:nvPr/>
        </p:nvCxnSpPr>
        <p:spPr>
          <a:xfrm flipH="1" flipV="1">
            <a:off x="2808864" y="2985204"/>
            <a:ext cx="1692319" cy="1181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stCxn id="55" idx="0"/>
            <a:endCxn id="50" idx="2"/>
          </p:cNvCxnSpPr>
          <p:nvPr/>
        </p:nvCxnSpPr>
        <p:spPr>
          <a:xfrm flipH="1" flipV="1">
            <a:off x="4678952" y="2978065"/>
            <a:ext cx="477147" cy="1387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stCxn id="69" idx="2"/>
            <a:endCxn id="51" idx="0"/>
          </p:cNvCxnSpPr>
          <p:nvPr/>
        </p:nvCxnSpPr>
        <p:spPr>
          <a:xfrm>
            <a:off x="589316" y="4896580"/>
            <a:ext cx="269782" cy="1702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>
            <a:stCxn id="70" idx="2"/>
            <a:endCxn id="52" idx="0"/>
          </p:cNvCxnSpPr>
          <p:nvPr/>
        </p:nvCxnSpPr>
        <p:spPr>
          <a:xfrm>
            <a:off x="1546929" y="4795412"/>
            <a:ext cx="1115799" cy="278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>
            <a:stCxn id="54" idx="2"/>
            <a:endCxn id="53" idx="0"/>
          </p:cNvCxnSpPr>
          <p:nvPr/>
        </p:nvCxnSpPr>
        <p:spPr>
          <a:xfrm>
            <a:off x="4340878" y="4860372"/>
            <a:ext cx="194058" cy="206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表格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40739"/>
              </p:ext>
            </p:extLst>
          </p:nvPr>
        </p:nvGraphicFramePr>
        <p:xfrm>
          <a:off x="193203" y="2476626"/>
          <a:ext cx="1514288" cy="501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144">
                  <a:extLst>
                    <a:ext uri="{9D8B030D-6E8A-4147-A177-3AD203B41FA5}">
                      <a16:colId xmlns:a16="http://schemas.microsoft.com/office/drawing/2014/main" val="4019009416"/>
                    </a:ext>
                  </a:extLst>
                </a:gridCol>
                <a:gridCol w="757144">
                  <a:extLst>
                    <a:ext uri="{9D8B030D-6E8A-4147-A177-3AD203B41FA5}">
                      <a16:colId xmlns:a16="http://schemas.microsoft.com/office/drawing/2014/main" val="71312372"/>
                    </a:ext>
                  </a:extLst>
                </a:gridCol>
              </a:tblGrid>
              <a:tr h="257599">
                <a:tc gridSpan="2"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Car 1</a:t>
                      </a:r>
                      <a:endParaRPr lang="zh-TW" altLang="en-US" sz="10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4729367"/>
                  </a:ext>
                </a:extLst>
              </a:tr>
              <a:tr h="2038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Probability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TW" sz="1000" b="0" i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 </a:t>
                      </a:r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= 0.723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851543"/>
                  </a:ext>
                </a:extLst>
              </a:tr>
            </a:tbl>
          </a:graphicData>
        </a:graphic>
      </p:graphicFrame>
      <p:graphicFrame>
        <p:nvGraphicFramePr>
          <p:cNvPr id="49" name="表格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663672"/>
              </p:ext>
            </p:extLst>
          </p:nvPr>
        </p:nvGraphicFramePr>
        <p:xfrm>
          <a:off x="2051720" y="2483765"/>
          <a:ext cx="1514288" cy="501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144">
                  <a:extLst>
                    <a:ext uri="{9D8B030D-6E8A-4147-A177-3AD203B41FA5}">
                      <a16:colId xmlns:a16="http://schemas.microsoft.com/office/drawing/2014/main" val="4019009416"/>
                    </a:ext>
                  </a:extLst>
                </a:gridCol>
                <a:gridCol w="757144">
                  <a:extLst>
                    <a:ext uri="{9D8B030D-6E8A-4147-A177-3AD203B41FA5}">
                      <a16:colId xmlns:a16="http://schemas.microsoft.com/office/drawing/2014/main" val="71312372"/>
                    </a:ext>
                  </a:extLst>
                </a:gridCol>
              </a:tblGrid>
              <a:tr h="257599">
                <a:tc gridSpan="2"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Car 2</a:t>
                      </a:r>
                      <a:endParaRPr lang="zh-TW" altLang="en-US" sz="10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4729367"/>
                  </a:ext>
                </a:extLst>
              </a:tr>
              <a:tr h="2038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Probability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TW" sz="1000" b="0" i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 </a:t>
                      </a:r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= 0.784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851543"/>
                  </a:ext>
                </a:extLst>
              </a:tr>
            </a:tbl>
          </a:graphicData>
        </a:graphic>
      </p:graphicFrame>
      <p:graphicFrame>
        <p:nvGraphicFramePr>
          <p:cNvPr id="50" name="表格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554108"/>
              </p:ext>
            </p:extLst>
          </p:nvPr>
        </p:nvGraphicFramePr>
        <p:xfrm>
          <a:off x="3921808" y="2476626"/>
          <a:ext cx="1514288" cy="501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144">
                  <a:extLst>
                    <a:ext uri="{9D8B030D-6E8A-4147-A177-3AD203B41FA5}">
                      <a16:colId xmlns:a16="http://schemas.microsoft.com/office/drawing/2014/main" val="4019009416"/>
                    </a:ext>
                  </a:extLst>
                </a:gridCol>
                <a:gridCol w="757144">
                  <a:extLst>
                    <a:ext uri="{9D8B030D-6E8A-4147-A177-3AD203B41FA5}">
                      <a16:colId xmlns:a16="http://schemas.microsoft.com/office/drawing/2014/main" val="71312372"/>
                    </a:ext>
                  </a:extLst>
                </a:gridCol>
              </a:tblGrid>
              <a:tr h="257599">
                <a:tc gridSpan="2"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Car 3</a:t>
                      </a:r>
                      <a:endParaRPr lang="zh-TW" altLang="en-US" sz="10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4729367"/>
                  </a:ext>
                </a:extLst>
              </a:tr>
              <a:tr h="2038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Probability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TW" sz="1000" b="0" i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 </a:t>
                      </a:r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= 0.000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851543"/>
                  </a:ext>
                </a:extLst>
              </a:tr>
            </a:tbl>
          </a:graphicData>
        </a:graphic>
      </p:graphicFrame>
      <p:graphicFrame>
        <p:nvGraphicFramePr>
          <p:cNvPr id="51" name="表格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100146"/>
              </p:ext>
            </p:extLst>
          </p:nvPr>
        </p:nvGraphicFramePr>
        <p:xfrm>
          <a:off x="101954" y="5066872"/>
          <a:ext cx="1514288" cy="501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144">
                  <a:extLst>
                    <a:ext uri="{9D8B030D-6E8A-4147-A177-3AD203B41FA5}">
                      <a16:colId xmlns:a16="http://schemas.microsoft.com/office/drawing/2014/main" val="4019009416"/>
                    </a:ext>
                  </a:extLst>
                </a:gridCol>
                <a:gridCol w="757144">
                  <a:extLst>
                    <a:ext uri="{9D8B030D-6E8A-4147-A177-3AD203B41FA5}">
                      <a16:colId xmlns:a16="http://schemas.microsoft.com/office/drawing/2014/main" val="71312372"/>
                    </a:ext>
                  </a:extLst>
                </a:gridCol>
              </a:tblGrid>
              <a:tr h="257599">
                <a:tc gridSpan="2"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Car 4</a:t>
                      </a:r>
                      <a:endParaRPr lang="zh-TW" altLang="en-US" sz="10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4729367"/>
                  </a:ext>
                </a:extLst>
              </a:tr>
              <a:tr h="2038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Probability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TW" sz="1000" b="0" i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 </a:t>
                      </a:r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= 0.000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851543"/>
                  </a:ext>
                </a:extLst>
              </a:tr>
            </a:tbl>
          </a:graphicData>
        </a:graphic>
      </p:graphicFrame>
      <p:graphicFrame>
        <p:nvGraphicFramePr>
          <p:cNvPr id="52" name="表格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597339"/>
              </p:ext>
            </p:extLst>
          </p:nvPr>
        </p:nvGraphicFramePr>
        <p:xfrm>
          <a:off x="1905584" y="5074011"/>
          <a:ext cx="1514288" cy="501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144">
                  <a:extLst>
                    <a:ext uri="{9D8B030D-6E8A-4147-A177-3AD203B41FA5}">
                      <a16:colId xmlns:a16="http://schemas.microsoft.com/office/drawing/2014/main" val="4019009416"/>
                    </a:ext>
                  </a:extLst>
                </a:gridCol>
                <a:gridCol w="757144">
                  <a:extLst>
                    <a:ext uri="{9D8B030D-6E8A-4147-A177-3AD203B41FA5}">
                      <a16:colId xmlns:a16="http://schemas.microsoft.com/office/drawing/2014/main" val="71312372"/>
                    </a:ext>
                  </a:extLst>
                </a:gridCol>
              </a:tblGrid>
              <a:tr h="257599">
                <a:tc gridSpan="2"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Car 5</a:t>
                      </a:r>
                      <a:endParaRPr lang="zh-TW" altLang="en-US" sz="10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4729367"/>
                  </a:ext>
                </a:extLst>
              </a:tr>
              <a:tr h="2038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Probability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TW" sz="1000" b="0" i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 </a:t>
                      </a:r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= 0.843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851543"/>
                  </a:ext>
                </a:extLst>
              </a:tr>
            </a:tbl>
          </a:graphicData>
        </a:graphic>
      </p:graphicFrame>
      <p:graphicFrame>
        <p:nvGraphicFramePr>
          <p:cNvPr id="53" name="表格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177099"/>
              </p:ext>
            </p:extLst>
          </p:nvPr>
        </p:nvGraphicFramePr>
        <p:xfrm>
          <a:off x="3777792" y="5066872"/>
          <a:ext cx="1514288" cy="501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144">
                  <a:extLst>
                    <a:ext uri="{9D8B030D-6E8A-4147-A177-3AD203B41FA5}">
                      <a16:colId xmlns:a16="http://schemas.microsoft.com/office/drawing/2014/main" val="4019009416"/>
                    </a:ext>
                  </a:extLst>
                </a:gridCol>
                <a:gridCol w="757144">
                  <a:extLst>
                    <a:ext uri="{9D8B030D-6E8A-4147-A177-3AD203B41FA5}">
                      <a16:colId xmlns:a16="http://schemas.microsoft.com/office/drawing/2014/main" val="71312372"/>
                    </a:ext>
                  </a:extLst>
                </a:gridCol>
              </a:tblGrid>
              <a:tr h="257599">
                <a:tc gridSpan="2"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Car 6</a:t>
                      </a:r>
                      <a:endParaRPr lang="zh-TW" altLang="en-US" sz="10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4729367"/>
                  </a:ext>
                </a:extLst>
              </a:tr>
              <a:tr h="2038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Probability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TW" sz="1000" b="0" i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 </a:t>
                      </a:r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= 0.914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851543"/>
                  </a:ext>
                </a:extLst>
              </a:tr>
            </a:tbl>
          </a:graphicData>
        </a:graphic>
      </p:graphicFrame>
      <p:pic>
        <p:nvPicPr>
          <p:cNvPr id="65" name="圖片 6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5575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40" y="4316458"/>
            <a:ext cx="519380" cy="287885"/>
          </a:xfrm>
          <a:prstGeom prst="rect">
            <a:avLst/>
          </a:prstGeom>
          <a:ln>
            <a:noFill/>
          </a:ln>
        </p:spPr>
      </p:pic>
      <p:pic>
        <p:nvPicPr>
          <p:cNvPr id="69" name="圖片 6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5575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26" y="4608695"/>
            <a:ext cx="519380" cy="287885"/>
          </a:xfrm>
          <a:prstGeom prst="rect">
            <a:avLst/>
          </a:prstGeom>
          <a:ln>
            <a:noFill/>
          </a:ln>
        </p:spPr>
      </p:pic>
      <p:pic>
        <p:nvPicPr>
          <p:cNvPr id="70" name="圖片 6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5575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239" y="4507527"/>
            <a:ext cx="519380" cy="287885"/>
          </a:xfrm>
          <a:prstGeom prst="rect">
            <a:avLst/>
          </a:prstGeom>
          <a:ln>
            <a:noFill/>
          </a:ln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39245" y="4167052"/>
            <a:ext cx="523875" cy="285750"/>
          </a:xfrm>
          <a:prstGeom prst="rect">
            <a:avLst/>
          </a:prstGeom>
        </p:spPr>
      </p:pic>
      <p:pic>
        <p:nvPicPr>
          <p:cNvPr id="54" name="圖片 5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78940" y="4574622"/>
            <a:ext cx="523875" cy="285750"/>
          </a:xfrm>
          <a:prstGeom prst="rect">
            <a:avLst/>
          </a:prstGeom>
        </p:spPr>
      </p:pic>
      <p:pic>
        <p:nvPicPr>
          <p:cNvPr id="55" name="圖片 54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94161" y="4365720"/>
            <a:ext cx="523875" cy="2857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9877" y="6493259"/>
                <a:ext cx="196983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1200" i="1" kern="0" dirty="0">
                    <a:latin typeface="Cambria Math" panose="02040503050406030204" pitchFamily="18" charset="0"/>
                    <a:ea typeface="標楷體" panose="03000509000000000000" pitchFamily="65" charset="-120"/>
                    <a:cs typeface="SimSu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SimSun" panose="02010600030101010101" pitchFamily="2" charset="-122"/>
                          </a:rPr>
                          <m:t>𝑉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SimSun" panose="02010600030101010101" pitchFamily="2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sz="1200" kern="0" dirty="0">
                    <a:solidFill>
                      <a:srgbClr val="000000"/>
                    </a:solidFill>
                    <a:ea typeface="標楷體" panose="03000509000000000000" pitchFamily="65" charset="-120"/>
                    <a:cs typeface="新細明體" panose="02020500000000000000" pitchFamily="18" charset="-120"/>
                  </a:rPr>
                  <a:t> </a:t>
                </a:r>
                <a:r>
                  <a:rPr lang="zh-TW" altLang="zh-TW" sz="1200" kern="0" dirty="0">
                    <a:solidFill>
                      <a:srgbClr val="000000"/>
                    </a:solidFill>
                    <a:ea typeface="標楷體" panose="03000509000000000000" pitchFamily="65" charset="-120"/>
                    <a:cs typeface="新細明體" panose="02020500000000000000" pitchFamily="18" charset="-120"/>
                  </a:rPr>
                  <a:t>＝</a:t>
                </a:r>
                <a:r>
                  <a:rPr lang="zh-TW" altLang="en-US" sz="1200" kern="0" dirty="0">
                    <a:solidFill>
                      <a:srgbClr val="000000"/>
                    </a:solidFill>
                    <a:ea typeface="標楷體" panose="03000509000000000000" pitchFamily="65" charset="-120"/>
                    <a:cs typeface="新細明體" panose="02020500000000000000" pitchFamily="18" charset="-120"/>
                  </a:rPr>
                  <a:t> </a:t>
                </a:r>
                <a:r>
                  <a:rPr lang="zh-TW" altLang="en-US" sz="1200" kern="0" dirty="0">
                    <a:ea typeface="標楷體" panose="03000509000000000000" pitchFamily="65" charset="-120"/>
                    <a:cs typeface="新細明體" panose="02020500000000000000" pitchFamily="18" charset="-120"/>
                  </a:rPr>
                  <a:t>單張</a:t>
                </a:r>
                <a:r>
                  <a:rPr lang="zh-TW" altLang="zh-TW" sz="1200" kern="0" dirty="0">
                    <a:ea typeface="標楷體" panose="03000509000000000000" pitchFamily="65" charset="-120"/>
                    <a:cs typeface="新細明體" panose="02020500000000000000" pitchFamily="18" charset="-120"/>
                  </a:rPr>
                  <a:t>照片之車禍結果</a:t>
                </a:r>
                <a:endParaRPr lang="en-US" altLang="zh-TW" sz="1200" kern="0" dirty="0">
                  <a:ea typeface="標楷體" panose="03000509000000000000" pitchFamily="65" charset="-120"/>
                  <a:cs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" y="6493259"/>
                <a:ext cx="1969835" cy="276999"/>
              </a:xfrm>
              <a:prstGeom prst="rect">
                <a:avLst/>
              </a:prstGeom>
              <a:blipFill>
                <a:blip r:embed="rId1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6317076" y="5961433"/>
                <a:ext cx="266429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12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TW" altLang="zh-TW" sz="1200" kern="0" dirty="0" smtClean="0">
                    <a:solidFill>
                      <a:srgbClr val="000000"/>
                    </a:solidFill>
                    <a:ea typeface="標楷體" panose="03000509000000000000" pitchFamily="65" charset="-120"/>
                    <a:cs typeface="新細明體" panose="02020500000000000000" pitchFamily="18" charset="-120"/>
                  </a:rPr>
                  <a:t>＝</a:t>
                </a:r>
                <a:r>
                  <a:rPr lang="zh-TW" altLang="en-US" sz="1200" kern="0" dirty="0" smtClean="0">
                    <a:solidFill>
                      <a:srgbClr val="000000"/>
                    </a:solidFill>
                    <a:ea typeface="標楷體" panose="03000509000000000000" pitchFamily="65" charset="-120"/>
                    <a:cs typeface="新細明體" panose="02020500000000000000" pitchFamily="18" charset="-120"/>
                  </a:rPr>
                  <a:t> 個別車禍事件判斷</a:t>
                </a:r>
                <a:r>
                  <a:rPr lang="zh-TW" altLang="zh-TW" sz="1200" kern="0" dirty="0">
                    <a:ea typeface="標楷體" panose="03000509000000000000" pitchFamily="65" charset="-120"/>
                    <a:cs typeface="新細明體" panose="02020500000000000000" pitchFamily="18" charset="-120"/>
                  </a:rPr>
                  <a:t>之門檻</a:t>
                </a:r>
                <a:r>
                  <a:rPr lang="zh-TW" altLang="zh-TW" sz="1200" kern="0" dirty="0" smtClean="0">
                    <a:ea typeface="標楷體" panose="03000509000000000000" pitchFamily="65" charset="-120"/>
                    <a:cs typeface="新細明體" panose="02020500000000000000" pitchFamily="18" charset="-120"/>
                  </a:rPr>
                  <a:t>值</a:t>
                </a:r>
                <a:endParaRPr lang="en-US" altLang="zh-TW" sz="1200" kern="0" dirty="0" smtClean="0">
                  <a:ea typeface="標楷體" panose="03000509000000000000" pitchFamily="65" charset="-120"/>
                  <a:cs typeface="新細明體" panose="02020500000000000000" pitchFamily="18" charset="-12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1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zh-TW" altLang="zh-TW" sz="1200" kern="0" dirty="0" smtClean="0">
                    <a:solidFill>
                      <a:srgbClr val="000000"/>
                    </a:solidFill>
                    <a:ea typeface="標楷體" panose="03000509000000000000" pitchFamily="65" charset="-120"/>
                    <a:cs typeface="新細明體" panose="02020500000000000000" pitchFamily="18" charset="-120"/>
                  </a:rPr>
                  <a:t>＝</a:t>
                </a:r>
                <a:r>
                  <a:rPr lang="zh-TW" altLang="en-US" sz="1200" kern="0" dirty="0" smtClean="0">
                    <a:solidFill>
                      <a:srgbClr val="000000"/>
                    </a:solidFill>
                    <a:ea typeface="標楷體" panose="03000509000000000000" pitchFamily="65" charset="-120"/>
                    <a:cs typeface="新細明體" panose="02020500000000000000" pitchFamily="18" charset="-120"/>
                  </a:rPr>
                  <a:t> </a:t>
                </a:r>
                <a:r>
                  <a:rPr lang="zh-TW" altLang="zh-TW" sz="1200" kern="0" dirty="0" smtClean="0">
                    <a:ea typeface="標楷體" panose="03000509000000000000" pitchFamily="65" charset="-120"/>
                    <a:cs typeface="新細明體" panose="02020500000000000000" pitchFamily="18" charset="-120"/>
                  </a:rPr>
                  <a:t>總體</a:t>
                </a:r>
                <a:r>
                  <a:rPr lang="zh-TW" altLang="en-US" sz="1200" kern="0" dirty="0">
                    <a:solidFill>
                      <a:srgbClr val="000000"/>
                    </a:solidFill>
                    <a:ea typeface="標楷體" panose="03000509000000000000" pitchFamily="65" charset="-120"/>
                    <a:cs typeface="新細明體" panose="02020500000000000000" pitchFamily="18" charset="-120"/>
                  </a:rPr>
                  <a:t>車禍</a:t>
                </a:r>
                <a:r>
                  <a:rPr lang="zh-TW" altLang="en-US" sz="1200" kern="0" dirty="0" smtClean="0">
                    <a:solidFill>
                      <a:srgbClr val="000000"/>
                    </a:solidFill>
                    <a:ea typeface="標楷體" panose="03000509000000000000" pitchFamily="65" charset="-120"/>
                    <a:cs typeface="新細明體" panose="02020500000000000000" pitchFamily="18" charset="-120"/>
                  </a:rPr>
                  <a:t>事件</a:t>
                </a:r>
                <a:r>
                  <a:rPr lang="zh-TW" altLang="zh-TW" sz="1200" kern="0" dirty="0" smtClean="0">
                    <a:ea typeface="標楷體" panose="03000509000000000000" pitchFamily="65" charset="-120"/>
                    <a:cs typeface="新細明體" panose="02020500000000000000" pitchFamily="18" charset="-120"/>
                  </a:rPr>
                  <a:t>之</a:t>
                </a:r>
                <a:r>
                  <a:rPr lang="zh-TW" altLang="zh-TW" sz="1200" kern="0" dirty="0">
                    <a:ea typeface="標楷體" panose="03000509000000000000" pitchFamily="65" charset="-120"/>
                    <a:cs typeface="新細明體" panose="02020500000000000000" pitchFamily="18" charset="-120"/>
                  </a:rPr>
                  <a:t>門檻值</a:t>
                </a:r>
                <a:endParaRPr lang="zh-TW" altLang="en-US" sz="1200" dirty="0"/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7076" y="5961433"/>
                <a:ext cx="2664296" cy="461665"/>
              </a:xfrm>
              <a:prstGeom prst="rect">
                <a:avLst/>
              </a:prstGeom>
              <a:blipFill>
                <a:blip r:embed="rId16"/>
                <a:stretch>
                  <a:fillRect t="-1316" b="-92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782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1370127"/>
            <a:ext cx="3528392" cy="453600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14</a:t>
            </a:fld>
            <a:endParaRPr lang="zh-TW" altLang="en-US"/>
          </a:p>
        </p:txBody>
      </p:sp>
      <p:sp>
        <p:nvSpPr>
          <p:cNvPr id="17" name="內容版面配置區 2"/>
          <p:cNvSpPr txBox="1">
            <a:spLocks/>
          </p:cNvSpPr>
          <p:nvPr/>
        </p:nvSpPr>
        <p:spPr>
          <a:xfrm>
            <a:off x="395536" y="1465475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kern="0" dirty="0" smtClean="0">
                <a:ea typeface="標楷體" panose="03000509000000000000" pitchFamily="65" charset="-120"/>
                <a:cs typeface="新細明體" panose="02020500000000000000" pitchFamily="18" charset="-120"/>
              </a:rPr>
              <a:t>三角定</a:t>
            </a:r>
            <a:r>
              <a:rPr lang="zh-TW" altLang="en-US" sz="2000" kern="0" dirty="0">
                <a:ea typeface="標楷體" panose="03000509000000000000" pitchFamily="65" charset="-120"/>
                <a:cs typeface="新細明體" panose="02020500000000000000" pitchFamily="18" charset="-120"/>
              </a:rPr>
              <a:t>位</a:t>
            </a:r>
            <a:endParaRPr lang="en-US" altLang="zh-TW" sz="2000" kern="0" dirty="0">
              <a:ea typeface="標楷體" panose="03000509000000000000" pitchFamily="65" charset="-120"/>
              <a:cs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2051720" y="5060551"/>
                <a:ext cx="1364348" cy="6327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TW" altLang="en-US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11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110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TW" alt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11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TW" altLang="en-US" sz="1100">
                                      <a:latin typeface="Cambria Math" panose="02040503050406030204" pitchFamily="18" charset="0"/>
                                    </a:rPr>
                                    <m:t>𝒾</m:t>
                                  </m:r>
                                </m:sub>
                              </m:sSub>
                              <m:r>
                                <a:rPr lang="zh-TW" altLang="en-US" sz="11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func>
                                <m:funcPr>
                                  <m:ctrlPr>
                                    <a:rPr lang="zh-TW" alt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TW" altLang="en-US" sz="1100" i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zh-TW" altLang="en-US" sz="1100" i="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zh-TW" alt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TW" altLang="en-US" sz="1100" i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zh-TW" altLang="en-US" sz="1100" i="1">
                                      <a:latin typeface="Cambria Math" panose="02040503050406030204" pitchFamily="18" charset="0"/>
                                    </a:rPr>
                                    <m:t>𝛷</m:t>
                                  </m:r>
                                </m:e>
                              </m:func>
                            </m:e>
                            <m:e>
                              <m:r>
                                <a:rPr lang="zh-TW" altLang="en-US" sz="11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TW" alt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11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TW" altLang="en-US" sz="1100">
                                      <a:latin typeface="Cambria Math" panose="02040503050406030204" pitchFamily="18" charset="0"/>
                                    </a:rPr>
                                    <m:t>𝒾</m:t>
                                  </m:r>
                                </m:sub>
                              </m:sSub>
                              <m:r>
                                <a:rPr lang="zh-TW" altLang="en-US" sz="11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func>
                                <m:funcPr>
                                  <m:ctrlPr>
                                    <a:rPr lang="zh-TW" alt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TW" altLang="en-US" sz="1100" i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zh-TW" altLang="en-US" sz="1100" i="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zh-TW" alt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TW" altLang="en-US" sz="1100" i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zh-TW" altLang="en-US" sz="1100" i="1">
                                      <a:latin typeface="Cambria Math" panose="02040503050406030204" pitchFamily="18" charset="0"/>
                                    </a:rPr>
                                    <m:t>𝛷</m:t>
                                  </m:r>
                                </m:e>
                              </m:func>
                            </m:e>
                            <m:e>
                              <m:r>
                                <a:rPr lang="zh-TW" altLang="en-US" sz="11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TW" alt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11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zh-TW" altLang="en-US" sz="1100">
                                      <a:latin typeface="Cambria Math" panose="02040503050406030204" pitchFamily="18" charset="0"/>
                                    </a:rPr>
                                    <m:t>𝒾</m:t>
                                  </m:r>
                                </m:sub>
                              </m:sSub>
                              <m:r>
                                <a:rPr lang="zh-TW" altLang="en-US" sz="11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func>
                                <m:funcPr>
                                  <m:ctrlPr>
                                    <a:rPr lang="zh-TW" alt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TW" altLang="en-US" sz="1100" i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zh-TW" altLang="en-US" sz="1100" i="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5060551"/>
                <a:ext cx="1364348" cy="6327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107504" y="5160639"/>
                <a:ext cx="1939505" cy="3886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1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TW" altLang="en-US" sz="11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TW" alt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TW" altLang="en-US" sz="1100">
                                      <a:latin typeface="Cambria Math" panose="02040503050406030204" pitchFamily="18" charset="0"/>
                                    </a:rPr>
                                    <m:t>𝒾</m:t>
                                  </m:r>
                                  <m:r>
                                    <a:rPr lang="zh-TW" altLang="en-US" sz="110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TW" altLang="en-US" sz="11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zh-TW" altLang="en-US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1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TW" altLang="en-US" sz="1100">
                                          <a:latin typeface="Cambria Math" panose="02040503050406030204" pitchFamily="18" charset="0"/>
                                        </a:rPr>
                                        <m:t>𝒾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r>
                                <a:rPr lang="zh-TW" altLang="en-US" sz="11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zh-TW" altLang="en-US" sz="1100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zh-TW" altLang="en-US" sz="11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TW" alt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TW" altLang="en-US" sz="1100">
                                      <a:latin typeface="Cambria Math" panose="02040503050406030204" pitchFamily="18" charset="0"/>
                                    </a:rPr>
                                    <m:t>𝒾</m:t>
                                  </m:r>
                                  <m:r>
                                    <a:rPr lang="zh-TW" altLang="en-US" sz="110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TW" altLang="en-US" sz="11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zh-TW" altLang="en-US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10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TW" altLang="en-US" sz="1100">
                                          <a:latin typeface="Cambria Math" panose="02040503050406030204" pitchFamily="18" charset="0"/>
                                        </a:rPr>
                                        <m:t>𝒾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r>
                                <a:rPr lang="zh-TW" altLang="en-US" sz="11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zh-TW" altLang="en-US" sz="1100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zh-TW" altLang="en-US" sz="11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TW" alt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TW" altLang="en-US" sz="1100">
                                      <a:latin typeface="Cambria Math" panose="02040503050406030204" pitchFamily="18" charset="0"/>
                                    </a:rPr>
                                    <m:t>𝒾</m:t>
                                  </m:r>
                                  <m:r>
                                    <a:rPr lang="zh-TW" altLang="en-US" sz="110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TW" altLang="en-US" sz="11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zh-TW" altLang="en-US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1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zh-TW" altLang="en-US" sz="1100">
                                          <a:latin typeface="Cambria Math" panose="02040503050406030204" pitchFamily="18" charset="0"/>
                                        </a:rPr>
                                        <m:t>𝒾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r>
                                <a:rPr lang="zh-TW" altLang="en-US" sz="11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sz="12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5160639"/>
                <a:ext cx="1939505" cy="388633"/>
              </a:xfrm>
              <a:prstGeom prst="rect">
                <a:avLst/>
              </a:prstGeom>
              <a:blipFill>
                <a:blip r:embed="rId5"/>
                <a:stretch>
                  <a:fillRect l="-943" t="-74603" r="-4403" b="-603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135883" y="5949280"/>
                <a:ext cx="1368152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100" i="1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zh-TW" altLang="en-US" sz="1100" kern="0" dirty="0" smtClean="0">
                    <a:solidFill>
                      <a:srgbClr val="000000"/>
                    </a:solidFill>
                    <a:ea typeface="標楷體" panose="03000509000000000000" pitchFamily="65" charset="-120"/>
                    <a:cs typeface="新細明體" panose="02020500000000000000" pitchFamily="18" charset="-120"/>
                  </a:rPr>
                  <a:t> </a:t>
                </a:r>
                <a:r>
                  <a:rPr lang="zh-TW" altLang="zh-TW" sz="1100" kern="0" dirty="0" smtClean="0">
                    <a:solidFill>
                      <a:srgbClr val="000000"/>
                    </a:solidFill>
                    <a:ea typeface="標楷體" panose="03000509000000000000" pitchFamily="65" charset="-120"/>
                    <a:cs typeface="新細明體" panose="02020500000000000000" pitchFamily="18" charset="-120"/>
                  </a:rPr>
                  <a:t>＝</a:t>
                </a:r>
                <a:r>
                  <a:rPr lang="zh-TW" altLang="en-US" sz="1100" kern="0" dirty="0" smtClean="0">
                    <a:solidFill>
                      <a:srgbClr val="000000"/>
                    </a:solidFill>
                    <a:ea typeface="標楷體" panose="03000509000000000000" pitchFamily="65" charset="-120"/>
                    <a:cs typeface="新細明體" panose="02020500000000000000" pitchFamily="18" charset="-120"/>
                  </a:rPr>
                  <a:t> </a:t>
                </a:r>
                <a:r>
                  <a:rPr lang="zh-TW" altLang="zh-TW" sz="1100" dirty="0" smtClean="0">
                    <a:ea typeface="標楷體" panose="03000509000000000000" pitchFamily="65" charset="-120"/>
                    <a:cs typeface="Times New Roman" panose="02020603050405020304" pitchFamily="18" charset="0"/>
                  </a:rPr>
                  <a:t>地球半徑</a:t>
                </a:r>
                <a:endParaRPr lang="en-US" altLang="zh-TW" sz="1100" dirty="0"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883" y="5949280"/>
                <a:ext cx="1368152" cy="261610"/>
              </a:xfrm>
              <a:prstGeom prst="rect">
                <a:avLst/>
              </a:prstGeom>
              <a:blipFill>
                <a:blip r:embed="rId6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635896" y="6076752"/>
                <a:ext cx="2520280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100" i="1" kern="0">
                        <a:latin typeface="Cambria Math" panose="02040503050406030204" pitchFamily="18" charset="0"/>
                        <a:ea typeface="標楷體" panose="03000509000000000000" pitchFamily="65" charset="-120"/>
                        <a:cs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sz="1100" kern="0" dirty="0">
                    <a:latin typeface="標楷體" panose="03000509000000000000" pitchFamily="65" charset="-120"/>
                    <a:cs typeface="新細明體" panose="02020500000000000000" pitchFamily="18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TW" sz="1100" kern="0">
                        <a:latin typeface="Cambria Math" panose="02040503050406030204" pitchFamily="18" charset="0"/>
                        <a:ea typeface="標楷體" panose="03000509000000000000" pitchFamily="65" charset="-120"/>
                        <a:cs typeface="Cambria Math" panose="02040503050406030204" pitchFamily="18" charset="0"/>
                      </a:rPr>
                      <m:t> </m:t>
                    </m:r>
                    <m:r>
                      <a:rPr lang="en-US" altLang="zh-TW" sz="1100" i="1" kern="0">
                        <a:latin typeface="Cambria Math" panose="02040503050406030204" pitchFamily="18" charset="0"/>
                        <a:ea typeface="標楷體" panose="03000509000000000000" pitchFamily="65" charset="-120"/>
                        <a:cs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TW" sz="1100" kern="0" dirty="0">
                    <a:latin typeface="標楷體" panose="03000509000000000000" pitchFamily="65" charset="-120"/>
                    <a:cs typeface="新細明體" panose="02020500000000000000" pitchFamily="18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TW" sz="1100" kern="0">
                        <a:latin typeface="Cambria Math" panose="02040503050406030204" pitchFamily="18" charset="0"/>
                        <a:ea typeface="標楷體" panose="03000509000000000000" pitchFamily="65" charset="-120"/>
                        <a:cs typeface="Cambria Math" panose="02040503050406030204" pitchFamily="18" charset="0"/>
                      </a:rPr>
                      <m:t> </m:t>
                    </m:r>
                    <m:r>
                      <a:rPr lang="en-US" altLang="zh-TW" sz="1100" i="1" kern="0">
                        <a:latin typeface="Cambria Math" panose="02040503050406030204" pitchFamily="18" charset="0"/>
                        <a:ea typeface="標楷體" panose="03000509000000000000" pitchFamily="65" charset="-120"/>
                        <a:cs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TW" altLang="en-US" sz="1100" kern="0" dirty="0" smtClean="0">
                    <a:solidFill>
                      <a:srgbClr val="000000"/>
                    </a:solidFill>
                    <a:ea typeface="標楷體" panose="03000509000000000000" pitchFamily="65" charset="-120"/>
                    <a:cs typeface="新細明體" panose="02020500000000000000" pitchFamily="18" charset="-120"/>
                  </a:rPr>
                  <a:t> </a:t>
                </a:r>
                <a:r>
                  <a:rPr lang="zh-TW" altLang="zh-TW" sz="1100" kern="0" dirty="0" smtClean="0">
                    <a:solidFill>
                      <a:srgbClr val="000000"/>
                    </a:solidFill>
                    <a:ea typeface="標楷體" panose="03000509000000000000" pitchFamily="65" charset="-120"/>
                    <a:cs typeface="新細明體" panose="02020500000000000000" pitchFamily="18" charset="-120"/>
                  </a:rPr>
                  <a:t>＝</a:t>
                </a:r>
                <a:r>
                  <a:rPr lang="zh-TW" altLang="en-US" sz="1100" kern="0" dirty="0">
                    <a:solidFill>
                      <a:srgbClr val="000000"/>
                    </a:solidFill>
                    <a:ea typeface="標楷體" panose="03000509000000000000" pitchFamily="65" charset="-120"/>
                    <a:cs typeface="新細明體" panose="02020500000000000000" pitchFamily="18" charset="-120"/>
                  </a:rPr>
                  <a:t>笛卡爾</a:t>
                </a:r>
                <a:r>
                  <a:rPr lang="zh-TW" altLang="zh-TW" sz="1100" kern="0" dirty="0" smtClean="0">
                    <a:ea typeface="標楷體" panose="03000509000000000000" pitchFamily="65" charset="-120"/>
                    <a:cs typeface="新細明體" panose="02020500000000000000" pitchFamily="18" charset="-120"/>
                  </a:rPr>
                  <a:t>坐標的重心</a:t>
                </a:r>
                <a:r>
                  <a:rPr lang="zh-TW" altLang="zh-TW" sz="1100" kern="0" dirty="0">
                    <a:ea typeface="標楷體" panose="03000509000000000000" pitchFamily="65" charset="-120"/>
                    <a:cs typeface="新細明體" panose="02020500000000000000" pitchFamily="18" charset="-120"/>
                  </a:rPr>
                  <a:t>點</a:t>
                </a:r>
                <a:r>
                  <a:rPr lang="en-US" altLang="zh-TW" sz="1100" kern="0" dirty="0">
                    <a:ea typeface="標楷體" panose="03000509000000000000" pitchFamily="65" charset="-120"/>
                    <a:cs typeface="新細明體" panose="02020500000000000000" pitchFamily="18" charset="-12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 sz="1100" i="1" kern="0">
                        <a:latin typeface="Cambria Math" panose="02040503050406030204" pitchFamily="18" charset="0"/>
                        <a:ea typeface="標楷體" panose="03000509000000000000" pitchFamily="65" charset="-120"/>
                        <a:cs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sz="1100" kern="0" dirty="0">
                    <a:latin typeface="標楷體" panose="03000509000000000000" pitchFamily="65" charset="-120"/>
                    <a:cs typeface="新細明體" panose="02020500000000000000" pitchFamily="18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TW" sz="1100" kern="0">
                        <a:latin typeface="Cambria Math" panose="02040503050406030204" pitchFamily="18" charset="0"/>
                        <a:ea typeface="標楷體" panose="03000509000000000000" pitchFamily="65" charset="-120"/>
                        <a:cs typeface="Cambria Math" panose="02040503050406030204" pitchFamily="18" charset="0"/>
                      </a:rPr>
                      <m:t> </m:t>
                    </m:r>
                    <m:r>
                      <a:rPr lang="en-US" altLang="zh-TW" sz="1100" i="1" kern="0">
                        <a:latin typeface="Cambria Math" panose="02040503050406030204" pitchFamily="18" charset="0"/>
                        <a:ea typeface="標楷體" panose="03000509000000000000" pitchFamily="65" charset="-120"/>
                        <a:cs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TW" sz="1100" kern="0" dirty="0">
                    <a:latin typeface="標楷體" panose="03000509000000000000" pitchFamily="65" charset="-120"/>
                    <a:cs typeface="新細明體" panose="02020500000000000000" pitchFamily="18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TW" sz="1100" kern="0">
                        <a:latin typeface="Cambria Math" panose="02040503050406030204" pitchFamily="18" charset="0"/>
                        <a:ea typeface="標楷體" panose="03000509000000000000" pitchFamily="65" charset="-120"/>
                        <a:cs typeface="Cambria Math" panose="02040503050406030204" pitchFamily="18" charset="0"/>
                      </a:rPr>
                      <m:t> </m:t>
                    </m:r>
                    <m:r>
                      <a:rPr lang="en-US" altLang="zh-TW" sz="1100" i="1" kern="0">
                        <a:latin typeface="Cambria Math" panose="02040503050406030204" pitchFamily="18" charset="0"/>
                        <a:ea typeface="標楷體" panose="03000509000000000000" pitchFamily="65" charset="-120"/>
                        <a:cs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TW" sz="1100" kern="0" dirty="0" smtClean="0">
                    <a:latin typeface="標楷體" panose="03000509000000000000" pitchFamily="65" charset="-120"/>
                    <a:cs typeface="新細明體" panose="02020500000000000000" pitchFamily="18" charset="-120"/>
                  </a:rPr>
                  <a:t>)</a:t>
                </a:r>
                <a:endParaRPr lang="zh-TW" altLang="en-US" sz="11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6076752"/>
                <a:ext cx="2520280" cy="261610"/>
              </a:xfrm>
              <a:prstGeom prst="rect">
                <a:avLst/>
              </a:prstGeom>
              <a:blipFill>
                <a:blip r:embed="rId7"/>
                <a:stretch>
                  <a:fillRect t="-2326" b="-16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135883" y="6358502"/>
                <a:ext cx="2364109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1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1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zh-TW" altLang="en-US" sz="1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𝒾</m:t>
                        </m:r>
                      </m:sub>
                    </m:sSub>
                  </m:oMath>
                </a14:m>
                <a:r>
                  <a:rPr lang="en-US" altLang="zh-TW" sz="1100" dirty="0">
                    <a:ea typeface="標楷體" panose="03000509000000000000" pitchFamily="65" charset="-120"/>
                    <a:cs typeface="Times New Roman" panose="02020603050405020304" pitchFamily="18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1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1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zh-TW" altLang="en-US" sz="1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𝒾</m:t>
                        </m:r>
                      </m:sub>
                    </m:sSub>
                  </m:oMath>
                </a14:m>
                <a:r>
                  <a:rPr lang="en-US" altLang="zh-TW" sz="1100" dirty="0">
                    <a:ea typeface="標楷體" panose="03000509000000000000" pitchFamily="65" charset="-120"/>
                    <a:cs typeface="Times New Roman" panose="02020603050405020304" pitchFamily="18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1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1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zh-TW" altLang="en-US" sz="1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𝒾</m:t>
                        </m:r>
                      </m:sub>
                    </m:sSub>
                  </m:oMath>
                </a14:m>
                <a:r>
                  <a:rPr lang="zh-TW" altLang="en-US" sz="1100" kern="0" dirty="0" smtClean="0">
                    <a:solidFill>
                      <a:srgbClr val="000000"/>
                    </a:solidFill>
                    <a:ea typeface="標楷體" panose="03000509000000000000" pitchFamily="65" charset="-120"/>
                    <a:cs typeface="新細明體" panose="02020500000000000000" pitchFamily="18" charset="-120"/>
                  </a:rPr>
                  <a:t> </a:t>
                </a:r>
                <a:r>
                  <a:rPr lang="zh-TW" altLang="zh-TW" sz="1100" kern="0" dirty="0" smtClean="0">
                    <a:solidFill>
                      <a:srgbClr val="000000"/>
                    </a:solidFill>
                    <a:ea typeface="標楷體" panose="03000509000000000000" pitchFamily="65" charset="-120"/>
                    <a:cs typeface="新細明體" panose="02020500000000000000" pitchFamily="18" charset="-120"/>
                  </a:rPr>
                  <a:t>＝</a:t>
                </a:r>
                <a:r>
                  <a:rPr lang="zh-TW" altLang="en-US" sz="1100" kern="0" dirty="0">
                    <a:solidFill>
                      <a:srgbClr val="000000"/>
                    </a:solidFill>
                    <a:ea typeface="標楷體" panose="03000509000000000000" pitchFamily="65" charset="-120"/>
                    <a:cs typeface="新細明體" panose="02020500000000000000" pitchFamily="18" charset="-120"/>
                  </a:rPr>
                  <a:t>笛卡爾</a:t>
                </a:r>
                <a:r>
                  <a:rPr lang="zh-TW" altLang="zh-TW" sz="1100" dirty="0" smtClean="0">
                    <a:ea typeface="標楷體" panose="03000509000000000000" pitchFamily="65" charset="-120"/>
                    <a:cs typeface="Times New Roman" panose="02020603050405020304" pitchFamily="18" charset="0"/>
                  </a:rPr>
                  <a:t>坐標</a:t>
                </a:r>
                <a:r>
                  <a:rPr lang="zh-TW" altLang="zh-TW" sz="1100" dirty="0">
                    <a:ea typeface="標楷體" panose="03000509000000000000" pitchFamily="65" charset="-120"/>
                    <a:cs typeface="Times New Roman" panose="02020603050405020304" pitchFamily="18" charset="0"/>
                  </a:rPr>
                  <a:t>的點</a:t>
                </a:r>
                <a:r>
                  <a:rPr lang="en-US" altLang="zh-TW" sz="1100" dirty="0">
                    <a:ea typeface="標楷體" panose="03000509000000000000" pitchFamily="65" charset="-12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1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1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zh-TW" altLang="en-US" sz="1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𝒾</m:t>
                        </m:r>
                      </m:sub>
                    </m:sSub>
                  </m:oMath>
                </a14:m>
                <a:r>
                  <a:rPr lang="en-US" altLang="zh-TW" sz="1100" dirty="0">
                    <a:ea typeface="標楷體" panose="03000509000000000000" pitchFamily="65" charset="-120"/>
                    <a:cs typeface="Times New Roman" panose="02020603050405020304" pitchFamily="18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1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1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zh-TW" altLang="en-US" sz="1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𝒾</m:t>
                        </m:r>
                      </m:sub>
                    </m:sSub>
                  </m:oMath>
                </a14:m>
                <a:r>
                  <a:rPr lang="en-US" altLang="zh-TW" sz="1100" dirty="0">
                    <a:ea typeface="標楷體" panose="03000509000000000000" pitchFamily="65" charset="-120"/>
                    <a:cs typeface="Times New Roman" panose="02020603050405020304" pitchFamily="18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100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1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zh-TW" altLang="en-US" sz="1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𝒾</m:t>
                        </m:r>
                      </m:sub>
                    </m:sSub>
                  </m:oMath>
                </a14:m>
                <a:r>
                  <a:rPr lang="en-US" altLang="zh-TW" sz="1100" dirty="0">
                    <a:ea typeface="標楷體" panose="03000509000000000000" pitchFamily="65" charset="-120"/>
                    <a:cs typeface="Times New Roman" panose="02020603050405020304" pitchFamily="18" charset="0"/>
                  </a:rPr>
                  <a:t>)</a:t>
                </a:r>
                <a:endParaRPr lang="zh-TW" altLang="en-US" sz="1100" dirty="0"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883" y="6358502"/>
                <a:ext cx="2364109" cy="261610"/>
              </a:xfrm>
              <a:prstGeom prst="rect">
                <a:avLst/>
              </a:prstGeom>
              <a:blipFill>
                <a:blip r:embed="rId8"/>
                <a:stretch>
                  <a:fillRect t="-2326" b="-16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139687" y="6164873"/>
                <a:ext cx="1493807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100" smtClean="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θ</m:t>
                    </m:r>
                  </m:oMath>
                </a14:m>
                <a:r>
                  <a:rPr lang="zh-TW" altLang="en-US" sz="1100" kern="0" dirty="0" smtClean="0">
                    <a:solidFill>
                      <a:srgbClr val="000000"/>
                    </a:solidFill>
                    <a:ea typeface="標楷體" panose="03000509000000000000" pitchFamily="65" charset="-120"/>
                    <a:cs typeface="新細明體" panose="02020500000000000000" pitchFamily="18" charset="-120"/>
                  </a:rPr>
                  <a:t> </a:t>
                </a:r>
                <a:r>
                  <a:rPr lang="zh-TW" altLang="zh-TW" sz="1100" kern="0" dirty="0">
                    <a:solidFill>
                      <a:srgbClr val="000000"/>
                    </a:solidFill>
                    <a:ea typeface="標楷體" panose="03000509000000000000" pitchFamily="65" charset="-120"/>
                    <a:cs typeface="新細明體" panose="02020500000000000000" pitchFamily="18" charset="-120"/>
                  </a:rPr>
                  <a:t>＝</a:t>
                </a:r>
                <a:r>
                  <a:rPr lang="zh-TW" altLang="en-US" sz="1100" kern="0" dirty="0" smtClean="0">
                    <a:solidFill>
                      <a:srgbClr val="000000"/>
                    </a:solidFill>
                    <a:ea typeface="標楷體" panose="03000509000000000000" pitchFamily="65" charset="-120"/>
                    <a:cs typeface="新細明體" panose="02020500000000000000" pitchFamily="18" charset="-120"/>
                  </a:rPr>
                  <a:t> </a:t>
                </a:r>
                <a:r>
                  <a:rPr lang="zh-TW" altLang="zh-TW" sz="1100" dirty="0">
                    <a:ea typeface="標楷體" panose="03000509000000000000" pitchFamily="65" charset="-120"/>
                    <a:cs typeface="Times New Roman" panose="02020603050405020304" pitchFamily="18" charset="0"/>
                  </a:rPr>
                  <a:t>經度</a:t>
                </a:r>
                <a14:m>
                  <m:oMath xmlns:m="http://schemas.openxmlformats.org/officeDocument/2006/math">
                    <m:r>
                      <a:rPr lang="zh-TW" altLang="en-US" sz="1100" i="1" dirty="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，</m:t>
                    </m:r>
                    <m:r>
                      <a:rPr lang="en-US" altLang="zh-TW" sz="1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𝛷</m:t>
                    </m:r>
                    <m:r>
                      <a:rPr lang="zh-TW" altLang="en-US" sz="1100" i="1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zh-TW" altLang="zh-TW" sz="1100" kern="0" dirty="0">
                        <a:solidFill>
                          <a:srgbClr val="000000"/>
                        </a:solidFill>
                        <a:ea typeface="標楷體" panose="03000509000000000000" pitchFamily="65" charset="-120"/>
                        <a:cs typeface="新細明體" panose="02020500000000000000" pitchFamily="18" charset="-120"/>
                      </a:rPr>
                      <m:t>＝</m:t>
                    </m:r>
                    <m:r>
                      <a:rPr lang="zh-TW" altLang="en-US" sz="1100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新細明體" panose="02020500000000000000" pitchFamily="18" charset="-120"/>
                      </a:rPr>
                      <m:t> </m:t>
                    </m:r>
                  </m:oMath>
                </a14:m>
                <a:r>
                  <a:rPr lang="zh-TW" altLang="zh-TW" sz="1100" dirty="0" smtClean="0">
                    <a:ea typeface="標楷體" panose="03000509000000000000" pitchFamily="65" charset="-120"/>
                    <a:cs typeface="Times New Roman" panose="02020603050405020304" pitchFamily="18" charset="0"/>
                  </a:rPr>
                  <a:t>緯度</a:t>
                </a:r>
                <a:endParaRPr lang="zh-TW" altLang="en-US" sz="1100" dirty="0"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687" y="6164873"/>
                <a:ext cx="1493807" cy="261610"/>
              </a:xfrm>
              <a:prstGeom prst="rect">
                <a:avLst/>
              </a:prstGeom>
              <a:blipFill>
                <a:blip r:embed="rId9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/>
          <p:cNvSpPr/>
          <p:nvPr/>
        </p:nvSpPr>
        <p:spPr>
          <a:xfrm>
            <a:off x="7380312" y="2276872"/>
            <a:ext cx="1368152" cy="1404156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3527047" y="5013176"/>
                <a:ext cx="1837041" cy="855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TW" altLang="en-US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11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110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TW" altLang="en-US" sz="11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zh-TW" altLang="en-US" sz="11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zh-TW" alt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TW" altLang="en-US" sz="1100" i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zh-TW" altLang="en-US" sz="1100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lang="zh-TW" alt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sz="11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TW" altLang="en-US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zh-TW" altLang="en-US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TW" altLang="en-US" sz="11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zh-TW" altLang="en-US" sz="11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zh-TW" altLang="en-US" sz="11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zh-TW" altLang="en-US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TW" altLang="en-US" sz="11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zh-TW" altLang="en-US" sz="11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zh-TW" altLang="en-US" sz="11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zh-TW" altLang="en-US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TW" altLang="en-US" sz="11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r>
                                            <a:rPr lang="zh-TW" altLang="en-US" sz="11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  <m:e>
                              <m:r>
                                <a:rPr lang="zh-TW" altLang="en-US" sz="11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TW" altLang="en-US" sz="1100" i="1">
                                  <a:latin typeface="Cambria Math" panose="02040503050406030204" pitchFamily="18" charset="0"/>
                                </a:rPr>
                                <m:t>𝛷</m:t>
                              </m:r>
                              <m:r>
                                <a:rPr lang="zh-TW" altLang="en-US" sz="11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zh-TW" alt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zh-TW" altLang="en-US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sz="1100" i="0"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e>
                                    <m:sup>
                                      <m:r>
                                        <a:rPr lang="zh-TW" altLang="en-US" sz="1100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fName>
                                <m:e>
                                  <m:f>
                                    <m:fPr>
                                      <m:ctrlPr>
                                        <a:rPr lang="zh-TW" altLang="en-US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TW" altLang="en-US" sz="11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num>
                                    <m:den>
                                      <m:r>
                                        <a:rPr lang="zh-TW" altLang="en-US" sz="11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047" y="5013176"/>
                <a:ext cx="1837041" cy="8554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24"/>
          <a:stretch/>
        </p:blipFill>
        <p:spPr>
          <a:xfrm>
            <a:off x="632624" y="2132856"/>
            <a:ext cx="4474089" cy="2476802"/>
          </a:xfrm>
          <a:prstGeom prst="rect">
            <a:avLst/>
          </a:prstGeom>
        </p:spPr>
      </p:pic>
      <p:sp>
        <p:nvSpPr>
          <p:cNvPr id="18" name="標題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系統方案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雲端運算與</a:t>
            </a:r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裁決架構</a:t>
            </a:r>
            <a:endParaRPr lang="zh-TW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107504" y="5959158"/>
                <a:ext cx="1343445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100" i="1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zh-TW" altLang="en-US" sz="1100" kern="0" dirty="0" smtClean="0">
                    <a:solidFill>
                      <a:srgbClr val="000000"/>
                    </a:solidFill>
                    <a:ea typeface="標楷體" panose="03000509000000000000" pitchFamily="65" charset="-120"/>
                    <a:cs typeface="新細明體" panose="02020500000000000000" pitchFamily="18" charset="-120"/>
                  </a:rPr>
                  <a:t> </a:t>
                </a:r>
                <a:r>
                  <a:rPr lang="zh-TW" altLang="zh-TW" sz="1100" kern="0" dirty="0" smtClean="0">
                    <a:solidFill>
                      <a:srgbClr val="000000"/>
                    </a:solidFill>
                    <a:ea typeface="標楷體" panose="03000509000000000000" pitchFamily="65" charset="-120"/>
                    <a:cs typeface="新細明體" panose="02020500000000000000" pitchFamily="18" charset="-120"/>
                  </a:rPr>
                  <a:t>＝</a:t>
                </a:r>
                <a:r>
                  <a:rPr lang="zh-TW" altLang="en-US" sz="1100" kern="0" dirty="0" smtClean="0">
                    <a:solidFill>
                      <a:srgbClr val="000000"/>
                    </a:solidFill>
                    <a:ea typeface="標楷體" panose="03000509000000000000" pitchFamily="65" charset="-120"/>
                    <a:cs typeface="新細明體" panose="02020500000000000000" pitchFamily="18" charset="-120"/>
                  </a:rPr>
                  <a:t> </a:t>
                </a:r>
                <a:r>
                  <a:rPr lang="zh-TW" altLang="zh-TW" sz="1100" dirty="0" smtClean="0">
                    <a:ea typeface="標楷體" panose="03000509000000000000" pitchFamily="65" charset="-120"/>
                    <a:cs typeface="Times New Roman" panose="02020603050405020304" pitchFamily="18" charset="0"/>
                  </a:rPr>
                  <a:t>三角形</a:t>
                </a:r>
                <a:r>
                  <a:rPr lang="zh-TW" altLang="zh-TW" sz="1100" dirty="0">
                    <a:ea typeface="標楷體" panose="03000509000000000000" pitchFamily="65" charset="-120"/>
                    <a:cs typeface="Times New Roman" panose="02020603050405020304" pitchFamily="18" charset="0"/>
                  </a:rPr>
                  <a:t>之</a:t>
                </a:r>
                <a:r>
                  <a:rPr lang="zh-TW" altLang="zh-TW" sz="1100" dirty="0" smtClean="0">
                    <a:ea typeface="標楷體" panose="03000509000000000000" pitchFamily="65" charset="-120"/>
                    <a:cs typeface="Times New Roman" panose="02020603050405020304" pitchFamily="18" charset="0"/>
                  </a:rPr>
                  <a:t>重心</a:t>
                </a:r>
                <a:endParaRPr lang="zh-TW" altLang="en-US" sz="1100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5959158"/>
                <a:ext cx="1343445" cy="261610"/>
              </a:xfrm>
              <a:prstGeom prst="rect">
                <a:avLst/>
              </a:prstGeom>
              <a:blipFill>
                <a:blip r:embed="rId12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75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系統方案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雲端運算與裁決系統</a:t>
            </a:r>
            <a:endParaRPr lang="zh-TW" altLang="en-US" sz="3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15</a:t>
            </a:fld>
            <a:endParaRPr lang="zh-TW" altLang="en-US"/>
          </a:p>
        </p:txBody>
      </p:sp>
      <p:pic>
        <p:nvPicPr>
          <p:cNvPr id="6" name="圖片 5" descr="C:\Users\bigmms\Desktop\未命名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88840"/>
            <a:ext cx="4575493" cy="331236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內容版面配置區 2"/>
          <p:cNvSpPr txBox="1">
            <a:spLocks/>
          </p:cNvSpPr>
          <p:nvPr/>
        </p:nvSpPr>
        <p:spPr>
          <a:xfrm>
            <a:off x="395536" y="1465475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雲端即時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車禍事件查詢地圖</a:t>
            </a:r>
          </a:p>
        </p:txBody>
      </p:sp>
      <p:pic>
        <p:nvPicPr>
          <p:cNvPr id="13" name="圖片 12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3" t="1553" r="26036" b="1553"/>
          <a:stretch/>
        </p:blipFill>
        <p:spPr>
          <a:xfrm>
            <a:off x="5569768" y="1412776"/>
            <a:ext cx="3384000" cy="4536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016819" y="5301208"/>
            <a:ext cx="16209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kern="0" dirty="0" smtClean="0">
                <a:ea typeface="標楷體" panose="03000509000000000000" pitchFamily="65" charset="-120"/>
                <a:cs typeface="新細明體" panose="02020500000000000000" pitchFamily="18" charset="-120"/>
              </a:rPr>
              <a:t>車禍標記示意圖</a:t>
            </a:r>
            <a:endParaRPr lang="en-US" altLang="zh-TW" sz="1600" kern="0" dirty="0">
              <a:ea typeface="標楷體" panose="03000509000000000000" pitchFamily="65" charset="-120"/>
              <a:cs typeface="新細明體" panose="02020500000000000000" pitchFamily="18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380312" y="2276872"/>
            <a:ext cx="1368152" cy="1404156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222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718" y="2924944"/>
            <a:ext cx="6546563" cy="392549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總結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16</a:t>
            </a:fld>
            <a:endParaRPr lang="zh-TW" altLang="en-US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395536" y="1465475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準確性</a:t>
            </a:r>
            <a:endParaRPr lang="en-US" altLang="zh-CN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能夠準確識別道路有無車禍事件</a:t>
            </a:r>
            <a:r>
              <a:rPr lang="zh-CN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</a:p>
          <a:p>
            <a:r>
              <a:rPr lang="zh-CN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即時性</a:t>
            </a:r>
            <a:endParaRPr lang="en-US" altLang="zh-CN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CN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更新間隔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短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每分鐘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CN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可</a:t>
            </a:r>
            <a:r>
              <a:rPr lang="zh-CN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做到即時更新。</a:t>
            </a:r>
          </a:p>
        </p:txBody>
      </p:sp>
    </p:spTree>
    <p:extLst>
      <p:ext uri="{BB962C8B-B14F-4D97-AF65-F5344CB8AC3E}">
        <p14:creationId xmlns:p14="http://schemas.microsoft.com/office/powerpoint/2010/main" val="356110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altLang="zh-TW" sz="4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>
              <a:buNone/>
            </a:pPr>
            <a:r>
              <a:rPr lang="zh-TW" altLang="en-US" sz="6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感謝評審的</a:t>
            </a:r>
            <a:r>
              <a:rPr lang="zh-TW" altLang="en-US" sz="6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聆聽</a:t>
            </a:r>
            <a:endParaRPr lang="en-US" altLang="zh-TW" sz="6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169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altLang="zh-TW" sz="4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>
              <a:buNone/>
            </a:pPr>
            <a:r>
              <a:rPr lang="zh-TW" altLang="en-US" sz="6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附錄</a:t>
            </a:r>
            <a:endParaRPr lang="en-US" altLang="zh-TW" sz="6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889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3" t="1553" r="26036" b="1553"/>
          <a:stretch/>
        </p:blipFill>
        <p:spPr>
          <a:xfrm>
            <a:off x="5569768" y="1412776"/>
            <a:ext cx="3384000" cy="4536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系統方案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雲端運算與裁決系統</a:t>
            </a:r>
            <a:endParaRPr lang="zh-TW" altLang="en-US" sz="3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19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6317076" y="5961433"/>
                <a:ext cx="266429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12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TW" altLang="zh-TW" sz="1200" kern="0" dirty="0" smtClean="0">
                    <a:solidFill>
                      <a:srgbClr val="000000"/>
                    </a:solidFill>
                    <a:ea typeface="標楷體" panose="03000509000000000000" pitchFamily="65" charset="-120"/>
                    <a:cs typeface="新細明體" panose="02020500000000000000" pitchFamily="18" charset="-120"/>
                  </a:rPr>
                  <a:t>＝</a:t>
                </a:r>
                <a:r>
                  <a:rPr lang="zh-TW" altLang="en-US" sz="1200" kern="0" dirty="0" smtClean="0">
                    <a:solidFill>
                      <a:srgbClr val="000000"/>
                    </a:solidFill>
                    <a:ea typeface="標楷體" panose="03000509000000000000" pitchFamily="65" charset="-120"/>
                    <a:cs typeface="新細明體" panose="02020500000000000000" pitchFamily="18" charset="-120"/>
                  </a:rPr>
                  <a:t> 個別車禍事件判斷</a:t>
                </a:r>
                <a:r>
                  <a:rPr lang="zh-TW" altLang="zh-TW" sz="1200" kern="0" dirty="0">
                    <a:ea typeface="標楷體" panose="03000509000000000000" pitchFamily="65" charset="-120"/>
                    <a:cs typeface="新細明體" panose="02020500000000000000" pitchFamily="18" charset="-120"/>
                  </a:rPr>
                  <a:t>之門檻</a:t>
                </a:r>
                <a:r>
                  <a:rPr lang="zh-TW" altLang="zh-TW" sz="1200" kern="0" dirty="0" smtClean="0">
                    <a:ea typeface="標楷體" panose="03000509000000000000" pitchFamily="65" charset="-120"/>
                    <a:cs typeface="新細明體" panose="02020500000000000000" pitchFamily="18" charset="-120"/>
                  </a:rPr>
                  <a:t>值</a:t>
                </a:r>
                <a:endParaRPr lang="en-US" altLang="zh-TW" sz="1200" kern="0" dirty="0" smtClean="0">
                  <a:ea typeface="標楷體" panose="03000509000000000000" pitchFamily="65" charset="-120"/>
                  <a:cs typeface="新細明體" panose="02020500000000000000" pitchFamily="18" charset="-12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1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zh-TW" altLang="zh-TW" sz="1200" kern="0" dirty="0" smtClean="0">
                    <a:solidFill>
                      <a:srgbClr val="000000"/>
                    </a:solidFill>
                    <a:ea typeface="標楷體" panose="03000509000000000000" pitchFamily="65" charset="-120"/>
                    <a:cs typeface="新細明體" panose="02020500000000000000" pitchFamily="18" charset="-120"/>
                  </a:rPr>
                  <a:t>＝</a:t>
                </a:r>
                <a:r>
                  <a:rPr lang="zh-TW" altLang="en-US" sz="1200" kern="0" dirty="0" smtClean="0">
                    <a:solidFill>
                      <a:srgbClr val="000000"/>
                    </a:solidFill>
                    <a:ea typeface="標楷體" panose="03000509000000000000" pitchFamily="65" charset="-120"/>
                    <a:cs typeface="新細明體" panose="02020500000000000000" pitchFamily="18" charset="-120"/>
                  </a:rPr>
                  <a:t> </a:t>
                </a:r>
                <a:r>
                  <a:rPr lang="zh-TW" altLang="zh-TW" sz="1200" kern="0" dirty="0" smtClean="0">
                    <a:ea typeface="標楷體" panose="03000509000000000000" pitchFamily="65" charset="-120"/>
                    <a:cs typeface="新細明體" panose="02020500000000000000" pitchFamily="18" charset="-120"/>
                  </a:rPr>
                  <a:t>總體</a:t>
                </a:r>
                <a:r>
                  <a:rPr lang="zh-TW" altLang="en-US" sz="1200" kern="0">
                    <a:solidFill>
                      <a:srgbClr val="000000"/>
                    </a:solidFill>
                    <a:ea typeface="標楷體" panose="03000509000000000000" pitchFamily="65" charset="-120"/>
                    <a:cs typeface="新細明體" panose="02020500000000000000" pitchFamily="18" charset="-120"/>
                  </a:rPr>
                  <a:t>車禍事件判斷</a:t>
                </a:r>
                <a:r>
                  <a:rPr lang="zh-TW" altLang="zh-TW" sz="1200" kern="0" smtClean="0">
                    <a:ea typeface="標楷體" panose="03000509000000000000" pitchFamily="65" charset="-120"/>
                    <a:cs typeface="新細明體" panose="02020500000000000000" pitchFamily="18" charset="-120"/>
                  </a:rPr>
                  <a:t>之</a:t>
                </a:r>
                <a:r>
                  <a:rPr lang="zh-TW" altLang="zh-TW" sz="1200" kern="0" dirty="0">
                    <a:ea typeface="標楷體" panose="03000509000000000000" pitchFamily="65" charset="-120"/>
                    <a:cs typeface="新細明體" panose="02020500000000000000" pitchFamily="18" charset="-120"/>
                  </a:rPr>
                  <a:t>門檻值</a:t>
                </a:r>
                <a:endParaRPr lang="zh-TW" altLang="en-US" sz="1200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7076" y="5961433"/>
                <a:ext cx="2664296" cy="461665"/>
              </a:xfrm>
              <a:prstGeom prst="rect">
                <a:avLst/>
              </a:prstGeom>
              <a:blipFill>
                <a:blip r:embed="rId4"/>
                <a:stretch>
                  <a:fillRect t="-1316" b="-92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/>
          <p:cNvSpPr/>
          <p:nvPr/>
        </p:nvSpPr>
        <p:spPr>
          <a:xfrm>
            <a:off x="7380312" y="3897052"/>
            <a:ext cx="1368152" cy="1404156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內容版面配置區 2"/>
          <p:cNvSpPr txBox="1">
            <a:spLocks/>
          </p:cNvSpPr>
          <p:nvPr/>
        </p:nvSpPr>
        <p:spPr>
          <a:xfrm>
            <a:off x="395536" y="1465475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000" kern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Voting</a:t>
            </a:r>
            <a:r>
              <a:rPr lang="zh-TW" altLang="en-US" sz="2000" kern="0" dirty="0">
                <a:ea typeface="標楷體" panose="03000509000000000000" pitchFamily="65" charset="-120"/>
                <a:cs typeface="新細明體" panose="02020500000000000000" pitchFamily="18" charset="-120"/>
              </a:rPr>
              <a:t>機制 </a:t>
            </a:r>
            <a:endParaRPr lang="en-US" altLang="zh-TW" sz="2000" kern="0" dirty="0">
              <a:ea typeface="標楷體" panose="03000509000000000000" pitchFamily="65" charset="-120"/>
              <a:cs typeface="新細明體" panose="02020500000000000000" pitchFamily="18" charset="-120"/>
            </a:endParaRPr>
          </a:p>
          <a:p>
            <a:pPr lvl="1"/>
            <a:r>
              <a:rPr lang="zh-TW" altLang="en-US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自動化參數設置</a:t>
            </a:r>
            <a:endParaRPr lang="zh-TW" altLang="en-US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99983" y="5703439"/>
                <a:ext cx="3100079" cy="9247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2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TW" altLang="en-US" sz="1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TW" alt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1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1200" i="0">
                                  <a:latin typeface="Cambria Math" panose="02040503050406030204" pitchFamily="18" charset="0"/>
                                </a:rPr>
                                <m:t>&amp;0.3  ,  </m:t>
                              </m:r>
                              <m:r>
                                <m:rPr>
                                  <m:sty m:val="p"/>
                                </m:rPr>
                                <a:rPr lang="zh-TW" altLang="en-US" sz="1200" i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zh-TW" altLang="en-US" sz="12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TW" alt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TW" alt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TW" altLang="en-US" sz="1200" i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zh-TW" alt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zh-TW" alt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zh-TW" alt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zh-TW" altLang="en-US" sz="1200" i="0">
                                  <a:latin typeface="Cambria Math" panose="02040503050406030204" pitchFamily="18" charset="0"/>
                                </a:rPr>
                                <m:t>&lt;1.5 &amp;&amp;&amp;&amp;&amp;&amp;</m:t>
                              </m:r>
                              <m:r>
                                <m:rPr>
                                  <m:sty m:val="p"/>
                                </m:rPr>
                                <a:rPr lang="zh-TW" altLang="en-US" sz="1200" i="0">
                                  <a:latin typeface="Cambria Math" panose="02040503050406030204" pitchFamily="18" charset="0"/>
                                </a:rPr>
                                <m:t>and</m:t>
                              </m:r>
                              <m:r>
                                <a:rPr lang="zh-TW" altLang="en-US" sz="1200" i="0">
                                  <a:latin typeface="Cambria Math" panose="02040503050406030204" pitchFamily="18" charset="0"/>
                                </a:rPr>
                                <m:t> ∀</m:t>
                              </m:r>
                              <m:sSub>
                                <m:sSubPr>
                                  <m:ctrlPr>
                                    <a:rPr lang="zh-TW" alt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1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TW" alt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TW" altLang="en-US" sz="1200" i="0">
                                  <a:latin typeface="Cambria Math" panose="02040503050406030204" pitchFamily="18" charset="0"/>
                                </a:rPr>
                                <m:t>&lt;0.5</m:t>
                              </m:r>
                            </m:e>
                            <m:e>
                              <m:r>
                                <a:rPr lang="zh-TW" altLang="en-US" sz="1200" i="0">
                                  <a:latin typeface="Cambria Math" panose="02040503050406030204" pitchFamily="18" charset="0"/>
                                </a:rPr>
                                <m:t>&amp;0.6  ,  </m:t>
                              </m:r>
                              <m:r>
                                <m:rPr>
                                  <m:sty m:val="p"/>
                                </m:rPr>
                                <a:rPr lang="zh-TW" altLang="en-US" sz="1200" i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12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83" y="5703439"/>
                <a:ext cx="3100079" cy="9247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6"/>
          <a:srcRect l="13824"/>
          <a:stretch/>
        </p:blipFill>
        <p:spPr>
          <a:xfrm>
            <a:off x="66904" y="2263081"/>
            <a:ext cx="5502865" cy="3470175"/>
          </a:xfrm>
          <a:prstGeom prst="rect">
            <a:avLst/>
          </a:prstGeom>
        </p:spPr>
      </p:pic>
      <p:cxnSp>
        <p:nvCxnSpPr>
          <p:cNvPr id="14" name="直線單箭頭接點 13"/>
          <p:cNvCxnSpPr>
            <a:stCxn id="30" idx="0"/>
            <a:endCxn id="22" idx="2"/>
          </p:cNvCxnSpPr>
          <p:nvPr/>
        </p:nvCxnSpPr>
        <p:spPr>
          <a:xfrm flipV="1">
            <a:off x="949330" y="2978065"/>
            <a:ext cx="1017" cy="13383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stCxn id="33" idx="0"/>
            <a:endCxn id="23" idx="2"/>
          </p:cNvCxnSpPr>
          <p:nvPr/>
        </p:nvCxnSpPr>
        <p:spPr>
          <a:xfrm flipH="1" flipV="1">
            <a:off x="2808864" y="2985204"/>
            <a:ext cx="1692319" cy="1181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35" idx="0"/>
            <a:endCxn id="25" idx="2"/>
          </p:cNvCxnSpPr>
          <p:nvPr/>
        </p:nvCxnSpPr>
        <p:spPr>
          <a:xfrm flipH="1" flipV="1">
            <a:off x="4678952" y="2978065"/>
            <a:ext cx="477147" cy="1387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31" idx="2"/>
            <a:endCxn id="26" idx="0"/>
          </p:cNvCxnSpPr>
          <p:nvPr/>
        </p:nvCxnSpPr>
        <p:spPr>
          <a:xfrm>
            <a:off x="589316" y="4896580"/>
            <a:ext cx="269782" cy="1702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stCxn id="32" idx="2"/>
            <a:endCxn id="27" idx="0"/>
          </p:cNvCxnSpPr>
          <p:nvPr/>
        </p:nvCxnSpPr>
        <p:spPr>
          <a:xfrm>
            <a:off x="1546929" y="4795412"/>
            <a:ext cx="1115799" cy="278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stCxn id="34" idx="2"/>
            <a:endCxn id="29" idx="0"/>
          </p:cNvCxnSpPr>
          <p:nvPr/>
        </p:nvCxnSpPr>
        <p:spPr>
          <a:xfrm>
            <a:off x="4340878" y="4860372"/>
            <a:ext cx="194058" cy="206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表格 21"/>
          <p:cNvGraphicFramePr>
            <a:graphicFrameLocks noGrp="1"/>
          </p:cNvGraphicFramePr>
          <p:nvPr>
            <p:extLst/>
          </p:nvPr>
        </p:nvGraphicFramePr>
        <p:xfrm>
          <a:off x="193203" y="2476626"/>
          <a:ext cx="1514288" cy="501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144">
                  <a:extLst>
                    <a:ext uri="{9D8B030D-6E8A-4147-A177-3AD203B41FA5}">
                      <a16:colId xmlns:a16="http://schemas.microsoft.com/office/drawing/2014/main" val="4019009416"/>
                    </a:ext>
                  </a:extLst>
                </a:gridCol>
                <a:gridCol w="757144">
                  <a:extLst>
                    <a:ext uri="{9D8B030D-6E8A-4147-A177-3AD203B41FA5}">
                      <a16:colId xmlns:a16="http://schemas.microsoft.com/office/drawing/2014/main" val="71312372"/>
                    </a:ext>
                  </a:extLst>
                </a:gridCol>
              </a:tblGrid>
              <a:tr h="257599">
                <a:tc gridSpan="2"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Car 1</a:t>
                      </a:r>
                      <a:endParaRPr lang="zh-TW" altLang="en-US" sz="10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4729367"/>
                  </a:ext>
                </a:extLst>
              </a:tr>
              <a:tr h="2038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Probability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TW" sz="1000" b="0" i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 </a:t>
                      </a:r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= 0.000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851543"/>
                  </a:ext>
                </a:extLst>
              </a:tr>
            </a:tbl>
          </a:graphicData>
        </a:graphic>
      </p:graphicFrame>
      <p:graphicFrame>
        <p:nvGraphicFramePr>
          <p:cNvPr id="23" name="表格 22"/>
          <p:cNvGraphicFramePr>
            <a:graphicFrameLocks noGrp="1"/>
          </p:cNvGraphicFramePr>
          <p:nvPr>
            <p:extLst/>
          </p:nvPr>
        </p:nvGraphicFramePr>
        <p:xfrm>
          <a:off x="2051720" y="2483765"/>
          <a:ext cx="1514288" cy="501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144">
                  <a:extLst>
                    <a:ext uri="{9D8B030D-6E8A-4147-A177-3AD203B41FA5}">
                      <a16:colId xmlns:a16="http://schemas.microsoft.com/office/drawing/2014/main" val="4019009416"/>
                    </a:ext>
                  </a:extLst>
                </a:gridCol>
                <a:gridCol w="757144">
                  <a:extLst>
                    <a:ext uri="{9D8B030D-6E8A-4147-A177-3AD203B41FA5}">
                      <a16:colId xmlns:a16="http://schemas.microsoft.com/office/drawing/2014/main" val="71312372"/>
                    </a:ext>
                  </a:extLst>
                </a:gridCol>
              </a:tblGrid>
              <a:tr h="257599">
                <a:tc gridSpan="2"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Car 2</a:t>
                      </a:r>
                      <a:endParaRPr lang="zh-TW" altLang="en-US" sz="10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4729367"/>
                  </a:ext>
                </a:extLst>
              </a:tr>
              <a:tr h="2038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Probability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TW" sz="1000" b="0" i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 </a:t>
                      </a:r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= 0.212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851543"/>
                  </a:ext>
                </a:extLst>
              </a:tr>
            </a:tbl>
          </a:graphicData>
        </a:graphic>
      </p:graphicFrame>
      <p:graphicFrame>
        <p:nvGraphicFramePr>
          <p:cNvPr id="25" name="表格 24"/>
          <p:cNvGraphicFramePr>
            <a:graphicFrameLocks noGrp="1"/>
          </p:cNvGraphicFramePr>
          <p:nvPr>
            <p:extLst/>
          </p:nvPr>
        </p:nvGraphicFramePr>
        <p:xfrm>
          <a:off x="3921808" y="2476626"/>
          <a:ext cx="1514288" cy="501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144">
                  <a:extLst>
                    <a:ext uri="{9D8B030D-6E8A-4147-A177-3AD203B41FA5}">
                      <a16:colId xmlns:a16="http://schemas.microsoft.com/office/drawing/2014/main" val="4019009416"/>
                    </a:ext>
                  </a:extLst>
                </a:gridCol>
                <a:gridCol w="757144">
                  <a:extLst>
                    <a:ext uri="{9D8B030D-6E8A-4147-A177-3AD203B41FA5}">
                      <a16:colId xmlns:a16="http://schemas.microsoft.com/office/drawing/2014/main" val="71312372"/>
                    </a:ext>
                  </a:extLst>
                </a:gridCol>
              </a:tblGrid>
              <a:tr h="257599">
                <a:tc gridSpan="2"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Car 3</a:t>
                      </a:r>
                      <a:endParaRPr lang="zh-TW" altLang="en-US" sz="10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4729367"/>
                  </a:ext>
                </a:extLst>
              </a:tr>
              <a:tr h="2038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Probability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TW" sz="1000" b="0" i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 </a:t>
                      </a:r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= 0.107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851543"/>
                  </a:ext>
                </a:extLst>
              </a:tr>
            </a:tbl>
          </a:graphicData>
        </a:graphic>
      </p:graphicFrame>
      <p:graphicFrame>
        <p:nvGraphicFramePr>
          <p:cNvPr id="26" name="表格 25"/>
          <p:cNvGraphicFramePr>
            <a:graphicFrameLocks noGrp="1"/>
          </p:cNvGraphicFramePr>
          <p:nvPr>
            <p:extLst/>
          </p:nvPr>
        </p:nvGraphicFramePr>
        <p:xfrm>
          <a:off x="101954" y="5066872"/>
          <a:ext cx="1514288" cy="501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144">
                  <a:extLst>
                    <a:ext uri="{9D8B030D-6E8A-4147-A177-3AD203B41FA5}">
                      <a16:colId xmlns:a16="http://schemas.microsoft.com/office/drawing/2014/main" val="4019009416"/>
                    </a:ext>
                  </a:extLst>
                </a:gridCol>
                <a:gridCol w="757144">
                  <a:extLst>
                    <a:ext uri="{9D8B030D-6E8A-4147-A177-3AD203B41FA5}">
                      <a16:colId xmlns:a16="http://schemas.microsoft.com/office/drawing/2014/main" val="71312372"/>
                    </a:ext>
                  </a:extLst>
                </a:gridCol>
              </a:tblGrid>
              <a:tr h="257599">
                <a:tc gridSpan="2"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Car 4</a:t>
                      </a:r>
                      <a:endParaRPr lang="zh-TW" altLang="en-US" sz="10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4729367"/>
                  </a:ext>
                </a:extLst>
              </a:tr>
              <a:tr h="2038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Probability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TW" sz="1000" b="0" i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 </a:t>
                      </a:r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= 0.000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851543"/>
                  </a:ext>
                </a:extLst>
              </a:tr>
            </a:tbl>
          </a:graphicData>
        </a:graphic>
      </p:graphicFrame>
      <p:graphicFrame>
        <p:nvGraphicFramePr>
          <p:cNvPr id="27" name="表格 26"/>
          <p:cNvGraphicFramePr>
            <a:graphicFrameLocks noGrp="1"/>
          </p:cNvGraphicFramePr>
          <p:nvPr>
            <p:extLst/>
          </p:nvPr>
        </p:nvGraphicFramePr>
        <p:xfrm>
          <a:off x="1905584" y="5074011"/>
          <a:ext cx="1514288" cy="501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144">
                  <a:extLst>
                    <a:ext uri="{9D8B030D-6E8A-4147-A177-3AD203B41FA5}">
                      <a16:colId xmlns:a16="http://schemas.microsoft.com/office/drawing/2014/main" val="4019009416"/>
                    </a:ext>
                  </a:extLst>
                </a:gridCol>
                <a:gridCol w="757144">
                  <a:extLst>
                    <a:ext uri="{9D8B030D-6E8A-4147-A177-3AD203B41FA5}">
                      <a16:colId xmlns:a16="http://schemas.microsoft.com/office/drawing/2014/main" val="71312372"/>
                    </a:ext>
                  </a:extLst>
                </a:gridCol>
              </a:tblGrid>
              <a:tr h="257599">
                <a:tc gridSpan="2"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Car 5</a:t>
                      </a:r>
                      <a:endParaRPr lang="zh-TW" altLang="en-US" sz="10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4729367"/>
                  </a:ext>
                </a:extLst>
              </a:tr>
              <a:tr h="2038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Probability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TW" sz="1000" b="0" i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 </a:t>
                      </a:r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= 0.000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851543"/>
                  </a:ext>
                </a:extLst>
              </a:tr>
            </a:tbl>
          </a:graphicData>
        </a:graphic>
      </p:graphicFrame>
      <p:graphicFrame>
        <p:nvGraphicFramePr>
          <p:cNvPr id="29" name="表格 28"/>
          <p:cNvGraphicFramePr>
            <a:graphicFrameLocks noGrp="1"/>
          </p:cNvGraphicFramePr>
          <p:nvPr>
            <p:extLst/>
          </p:nvPr>
        </p:nvGraphicFramePr>
        <p:xfrm>
          <a:off x="3777792" y="5066872"/>
          <a:ext cx="1514288" cy="501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144">
                  <a:extLst>
                    <a:ext uri="{9D8B030D-6E8A-4147-A177-3AD203B41FA5}">
                      <a16:colId xmlns:a16="http://schemas.microsoft.com/office/drawing/2014/main" val="4019009416"/>
                    </a:ext>
                  </a:extLst>
                </a:gridCol>
                <a:gridCol w="757144">
                  <a:extLst>
                    <a:ext uri="{9D8B030D-6E8A-4147-A177-3AD203B41FA5}">
                      <a16:colId xmlns:a16="http://schemas.microsoft.com/office/drawing/2014/main" val="71312372"/>
                    </a:ext>
                  </a:extLst>
                </a:gridCol>
              </a:tblGrid>
              <a:tr h="257599">
                <a:tc gridSpan="2"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Car 6</a:t>
                      </a:r>
                      <a:endParaRPr lang="zh-TW" altLang="en-US" sz="10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4729367"/>
                  </a:ext>
                </a:extLst>
              </a:tr>
              <a:tr h="2038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Probability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TW" sz="1000" b="0" i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 </a:t>
                      </a:r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= 0.000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851543"/>
                  </a:ext>
                </a:extLst>
              </a:tr>
            </a:tbl>
          </a:graphicData>
        </a:graphic>
      </p:graphicFrame>
      <p:pic>
        <p:nvPicPr>
          <p:cNvPr id="30" name="圖片 6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575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40" y="4316458"/>
            <a:ext cx="519380" cy="287885"/>
          </a:xfrm>
          <a:prstGeom prst="rect">
            <a:avLst/>
          </a:prstGeom>
          <a:ln>
            <a:noFill/>
          </a:ln>
        </p:spPr>
      </p:pic>
      <p:pic>
        <p:nvPicPr>
          <p:cNvPr id="31" name="圖片 6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575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26" y="4608695"/>
            <a:ext cx="519380" cy="287885"/>
          </a:xfrm>
          <a:prstGeom prst="rect">
            <a:avLst/>
          </a:prstGeom>
          <a:ln>
            <a:noFill/>
          </a:ln>
        </p:spPr>
      </p:pic>
      <p:pic>
        <p:nvPicPr>
          <p:cNvPr id="32" name="圖片 6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575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239" y="4507527"/>
            <a:ext cx="519380" cy="287885"/>
          </a:xfrm>
          <a:prstGeom prst="rect">
            <a:avLst/>
          </a:prstGeom>
          <a:ln>
            <a:noFill/>
          </a:ln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39245" y="4167052"/>
            <a:ext cx="523875" cy="285750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78940" y="4574622"/>
            <a:ext cx="523875" cy="285750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94161" y="4365720"/>
            <a:ext cx="523875" cy="285750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876" y="3783469"/>
            <a:ext cx="1930118" cy="10856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2309728" y="3401091"/>
                <a:ext cx="91770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沒</m:t>
                    </m:r>
                  </m:oMath>
                </a14:m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車禍</a:t>
                </a:r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728" y="3401091"/>
                <a:ext cx="917701" cy="369332"/>
              </a:xfrm>
              <a:prstGeom prst="rect">
                <a:avLst/>
              </a:prstGeom>
              <a:blipFill>
                <a:blip r:embed="rId11"/>
                <a:stretch>
                  <a:fillRect t="-8197" r="-667" b="-262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200062" y="5703439"/>
                <a:ext cx="3114507" cy="9247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TW" sz="12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sz="12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20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&amp;0.75,</m:t>
                              </m:r>
                              <m:r>
                                <a:rPr lang="en-US" sz="12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sz="120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if</m:t>
                              </m:r>
                              <m:r>
                                <a:rPr lang="en-US" sz="12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TW" sz="12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2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sz="12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sz="12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zh-TW" sz="12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12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120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&lt;1.5</m:t>
                              </m:r>
                              <m:r>
                                <a:rPr lang="en-US" sz="12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120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&amp;&amp;&amp;&amp;&amp;&amp;</m:t>
                              </m:r>
                              <m:r>
                                <m:rPr>
                                  <m:sty m:val="p"/>
                                </m:rPr>
                                <a:rPr lang="en-US" sz="120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and</m:t>
                              </m:r>
                              <m:r>
                                <a:rPr lang="en-US" sz="12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120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∀</m:t>
                              </m:r>
                              <m:sSub>
                                <m:sSubPr>
                                  <m:ctrlPr>
                                    <a:rPr lang="zh-TW" sz="12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2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&lt;0.5</m:t>
                              </m:r>
                            </m:e>
                            <m:e>
                              <m:r>
                                <a:rPr lang="en-US" sz="120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&amp;0.1</m:t>
                              </m:r>
                              <m:r>
                                <a:rPr lang="en-US" sz="12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  </m:t>
                              </m:r>
                              <m:r>
                                <a:rPr lang="en-US" sz="120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12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sz="120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sz="1000" dirty="0">
                  <a:effectLst/>
                  <a:latin typeface="新細明體" panose="02020500000000000000" pitchFamily="18" charset="-120"/>
                  <a:ea typeface="新細明體" panose="02020500000000000000" pitchFamily="18" charset="-120"/>
                  <a:cs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062" y="5703439"/>
                <a:ext cx="3114507" cy="92474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611560" y="5788995"/>
            <a:ext cx="5643852" cy="5604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180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設計</a:t>
            </a:r>
            <a:r>
              <a:rPr lang="zh-CN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思路</a:t>
            </a:r>
            <a:endParaRPr lang="zh-TW" alt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t>2</a:t>
            </a:fld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999" y="2068458"/>
            <a:ext cx="6102002" cy="4069988"/>
          </a:xfrm>
          <a:prstGeom prst="rect">
            <a:avLst/>
          </a:prstGeom>
        </p:spPr>
      </p:pic>
      <p:sp>
        <p:nvSpPr>
          <p:cNvPr id="11" name="內容版面配置區 2"/>
          <p:cNvSpPr txBox="1">
            <a:spLocks/>
          </p:cNvSpPr>
          <p:nvPr/>
        </p:nvSpPr>
        <p:spPr>
          <a:xfrm>
            <a:off x="395536" y="1465475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汽車與人類日常生活是密不可分的。</a:t>
            </a:r>
          </a:p>
        </p:txBody>
      </p:sp>
      <p:sp>
        <p:nvSpPr>
          <p:cNvPr id="6" name="矩形 5"/>
          <p:cNvSpPr/>
          <p:nvPr/>
        </p:nvSpPr>
        <p:spPr>
          <a:xfrm>
            <a:off x="3699857" y="6138446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kern="0" dirty="0">
                <a:ea typeface="標楷體" panose="03000509000000000000" pitchFamily="65" charset="-120"/>
                <a:cs typeface="新細明體" panose="02020500000000000000" pitchFamily="18" charset="-120"/>
              </a:rPr>
              <a:t>行車</a:t>
            </a:r>
            <a:r>
              <a:rPr lang="zh-TW" altLang="en-US" sz="1600" kern="0" dirty="0" smtClean="0">
                <a:ea typeface="標楷體" panose="03000509000000000000" pitchFamily="65" charset="-120"/>
                <a:cs typeface="新細明體" panose="02020500000000000000" pitchFamily="18" charset="-120"/>
              </a:rPr>
              <a:t>示意圖</a:t>
            </a:r>
            <a:endParaRPr lang="en-US" altLang="zh-TW" sz="1600" kern="0" dirty="0">
              <a:ea typeface="標楷體" panose="03000509000000000000" pitchFamily="65" charset="-120"/>
              <a:cs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7984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系統方案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雲端運算與裁決系統</a:t>
            </a:r>
            <a:endParaRPr lang="zh-TW" altLang="en-US" sz="3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20</a:t>
            </a:fld>
            <a:endParaRPr lang="zh-TW" altLang="en-US"/>
          </a:p>
        </p:txBody>
      </p:sp>
      <p:pic>
        <p:nvPicPr>
          <p:cNvPr id="18" name="圖片 17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3" t="1553" r="26036" b="1553"/>
          <a:stretch/>
        </p:blipFill>
        <p:spPr>
          <a:xfrm>
            <a:off x="5569768" y="1412776"/>
            <a:ext cx="3384000" cy="453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6317076" y="5961433"/>
                <a:ext cx="266429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12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TW" altLang="zh-TW" sz="1200" kern="0" dirty="0" smtClean="0">
                    <a:solidFill>
                      <a:srgbClr val="000000"/>
                    </a:solidFill>
                    <a:ea typeface="標楷體" panose="03000509000000000000" pitchFamily="65" charset="-120"/>
                    <a:cs typeface="新細明體" panose="02020500000000000000" pitchFamily="18" charset="-120"/>
                  </a:rPr>
                  <a:t>＝</a:t>
                </a:r>
                <a:r>
                  <a:rPr lang="zh-TW" altLang="en-US" sz="1200" kern="0" dirty="0" smtClean="0">
                    <a:solidFill>
                      <a:srgbClr val="000000"/>
                    </a:solidFill>
                    <a:ea typeface="標楷體" panose="03000509000000000000" pitchFamily="65" charset="-120"/>
                    <a:cs typeface="新細明體" panose="02020500000000000000" pitchFamily="18" charset="-120"/>
                  </a:rPr>
                  <a:t> 個別車禍事件判斷</a:t>
                </a:r>
                <a:r>
                  <a:rPr lang="zh-TW" altLang="zh-TW" sz="1200" kern="0" dirty="0">
                    <a:ea typeface="標楷體" panose="03000509000000000000" pitchFamily="65" charset="-120"/>
                    <a:cs typeface="新細明體" panose="02020500000000000000" pitchFamily="18" charset="-120"/>
                  </a:rPr>
                  <a:t>之門檻</a:t>
                </a:r>
                <a:r>
                  <a:rPr lang="zh-TW" altLang="zh-TW" sz="1200" kern="0" dirty="0" smtClean="0">
                    <a:ea typeface="標楷體" panose="03000509000000000000" pitchFamily="65" charset="-120"/>
                    <a:cs typeface="新細明體" panose="02020500000000000000" pitchFamily="18" charset="-120"/>
                  </a:rPr>
                  <a:t>值</a:t>
                </a:r>
                <a:endParaRPr lang="en-US" altLang="zh-TW" sz="1200" kern="0" dirty="0" smtClean="0">
                  <a:ea typeface="標楷體" panose="03000509000000000000" pitchFamily="65" charset="-120"/>
                  <a:cs typeface="新細明體" panose="02020500000000000000" pitchFamily="18" charset="-12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1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zh-TW" altLang="zh-TW" sz="1200" kern="0" dirty="0" smtClean="0">
                    <a:solidFill>
                      <a:srgbClr val="000000"/>
                    </a:solidFill>
                    <a:ea typeface="標楷體" panose="03000509000000000000" pitchFamily="65" charset="-120"/>
                    <a:cs typeface="新細明體" panose="02020500000000000000" pitchFamily="18" charset="-120"/>
                  </a:rPr>
                  <a:t>＝</a:t>
                </a:r>
                <a:r>
                  <a:rPr lang="zh-TW" altLang="en-US" sz="1200" kern="0" dirty="0" smtClean="0">
                    <a:solidFill>
                      <a:srgbClr val="000000"/>
                    </a:solidFill>
                    <a:ea typeface="標楷體" panose="03000509000000000000" pitchFamily="65" charset="-120"/>
                    <a:cs typeface="新細明體" panose="02020500000000000000" pitchFamily="18" charset="-120"/>
                  </a:rPr>
                  <a:t> </a:t>
                </a:r>
                <a:r>
                  <a:rPr lang="zh-TW" altLang="zh-TW" sz="1200" kern="0" dirty="0" smtClean="0">
                    <a:ea typeface="標楷體" panose="03000509000000000000" pitchFamily="65" charset="-120"/>
                    <a:cs typeface="新細明體" panose="02020500000000000000" pitchFamily="18" charset="-120"/>
                  </a:rPr>
                  <a:t>總體</a:t>
                </a:r>
                <a:r>
                  <a:rPr lang="zh-TW" altLang="en-US" sz="1200" kern="0" dirty="0">
                    <a:solidFill>
                      <a:srgbClr val="000000"/>
                    </a:solidFill>
                    <a:ea typeface="標楷體" panose="03000509000000000000" pitchFamily="65" charset="-120"/>
                    <a:cs typeface="新細明體" panose="02020500000000000000" pitchFamily="18" charset="-120"/>
                  </a:rPr>
                  <a:t>車禍事件判斷</a:t>
                </a:r>
                <a:r>
                  <a:rPr lang="zh-TW" altLang="zh-TW" sz="1200" kern="0" dirty="0" smtClean="0">
                    <a:ea typeface="標楷體" panose="03000509000000000000" pitchFamily="65" charset="-120"/>
                    <a:cs typeface="新細明體" panose="02020500000000000000" pitchFamily="18" charset="-120"/>
                  </a:rPr>
                  <a:t>之</a:t>
                </a:r>
                <a:r>
                  <a:rPr lang="zh-TW" altLang="zh-TW" sz="1200" kern="0" dirty="0">
                    <a:ea typeface="標楷體" panose="03000509000000000000" pitchFamily="65" charset="-120"/>
                    <a:cs typeface="新細明體" panose="02020500000000000000" pitchFamily="18" charset="-120"/>
                  </a:rPr>
                  <a:t>門檻值</a:t>
                </a:r>
                <a:endParaRPr lang="zh-TW" altLang="en-US" sz="1200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7076" y="5961433"/>
                <a:ext cx="2664296" cy="461665"/>
              </a:xfrm>
              <a:prstGeom prst="rect">
                <a:avLst/>
              </a:prstGeom>
              <a:blipFill>
                <a:blip r:embed="rId4"/>
                <a:stretch>
                  <a:fillRect t="-1316" b="-92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/>
          <p:cNvSpPr/>
          <p:nvPr/>
        </p:nvSpPr>
        <p:spPr>
          <a:xfrm>
            <a:off x="7380312" y="3897052"/>
            <a:ext cx="1368152" cy="1404156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內容版面配置區 2"/>
          <p:cNvSpPr txBox="1">
            <a:spLocks/>
          </p:cNvSpPr>
          <p:nvPr/>
        </p:nvSpPr>
        <p:spPr>
          <a:xfrm>
            <a:off x="395536" y="1465475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000" kern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Voting</a:t>
            </a:r>
            <a:r>
              <a:rPr lang="zh-TW" altLang="en-US" sz="2000" kern="0" dirty="0">
                <a:ea typeface="標楷體" panose="03000509000000000000" pitchFamily="65" charset="-120"/>
                <a:cs typeface="新細明體" panose="02020500000000000000" pitchFamily="18" charset="-120"/>
              </a:rPr>
              <a:t>機制 </a:t>
            </a:r>
            <a:endParaRPr lang="en-US" altLang="zh-TW" sz="2000" kern="0" dirty="0">
              <a:ea typeface="標楷體" panose="03000509000000000000" pitchFamily="65" charset="-120"/>
              <a:cs typeface="新細明體" panose="02020500000000000000" pitchFamily="18" charset="-120"/>
            </a:endParaRPr>
          </a:p>
          <a:p>
            <a:pPr lvl="1"/>
            <a:r>
              <a:rPr lang="zh-TW" altLang="en-US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自動化參數設置</a:t>
            </a:r>
            <a:endParaRPr lang="zh-TW" altLang="en-US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99983" y="5703439"/>
                <a:ext cx="3100079" cy="9247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2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TW" altLang="en-US" sz="1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TW" alt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1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1200" i="0">
                                  <a:latin typeface="Cambria Math" panose="02040503050406030204" pitchFamily="18" charset="0"/>
                                </a:rPr>
                                <m:t>&amp;0.3  ,  </m:t>
                              </m:r>
                              <m:r>
                                <m:rPr>
                                  <m:sty m:val="p"/>
                                </m:rPr>
                                <a:rPr lang="zh-TW" altLang="en-US" sz="1200" i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zh-TW" altLang="en-US" sz="12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TW" alt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TW" alt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TW" altLang="en-US" sz="1200" i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zh-TW" alt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zh-TW" alt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zh-TW" alt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zh-TW" altLang="en-US" sz="1200" i="0">
                                  <a:latin typeface="Cambria Math" panose="02040503050406030204" pitchFamily="18" charset="0"/>
                                </a:rPr>
                                <m:t>&lt;1.5 &amp;&amp;&amp;&amp;&amp;&amp;</m:t>
                              </m:r>
                              <m:r>
                                <m:rPr>
                                  <m:sty m:val="p"/>
                                </m:rPr>
                                <a:rPr lang="zh-TW" altLang="en-US" sz="1200" i="0">
                                  <a:latin typeface="Cambria Math" panose="02040503050406030204" pitchFamily="18" charset="0"/>
                                </a:rPr>
                                <m:t>and</m:t>
                              </m:r>
                              <m:r>
                                <a:rPr lang="zh-TW" altLang="en-US" sz="1200" i="0">
                                  <a:latin typeface="Cambria Math" panose="02040503050406030204" pitchFamily="18" charset="0"/>
                                </a:rPr>
                                <m:t> ∀</m:t>
                              </m:r>
                              <m:sSub>
                                <m:sSubPr>
                                  <m:ctrlPr>
                                    <a:rPr lang="zh-TW" alt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1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TW" alt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TW" altLang="en-US" sz="1200" i="0">
                                  <a:latin typeface="Cambria Math" panose="02040503050406030204" pitchFamily="18" charset="0"/>
                                </a:rPr>
                                <m:t>&lt;0.5</m:t>
                              </m:r>
                            </m:e>
                            <m:e>
                              <m:r>
                                <a:rPr lang="zh-TW" altLang="en-US" sz="1200" i="0">
                                  <a:latin typeface="Cambria Math" panose="02040503050406030204" pitchFamily="18" charset="0"/>
                                </a:rPr>
                                <m:t>&amp;0.6  ,  </m:t>
                              </m:r>
                              <m:r>
                                <m:rPr>
                                  <m:sty m:val="p"/>
                                </m:rPr>
                                <a:rPr lang="zh-TW" altLang="en-US" sz="1200" i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12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83" y="5703439"/>
                <a:ext cx="3100079" cy="9247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200062" y="5703439"/>
                <a:ext cx="3114507" cy="9247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TW" sz="12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sz="12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20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&amp;0.75,</m:t>
                              </m:r>
                              <m:r>
                                <a:rPr lang="en-US" sz="12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sz="120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if</m:t>
                              </m:r>
                              <m:r>
                                <a:rPr lang="en-US" sz="12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TW" sz="12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2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sz="12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sz="12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zh-TW" sz="12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12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120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&lt;1.5</m:t>
                              </m:r>
                              <m:r>
                                <a:rPr lang="en-US" sz="12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120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&amp;&amp;&amp;&amp;&amp;&amp;</m:t>
                              </m:r>
                              <m:r>
                                <m:rPr>
                                  <m:sty m:val="p"/>
                                </m:rPr>
                                <a:rPr lang="en-US" sz="120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and</m:t>
                              </m:r>
                              <m:r>
                                <a:rPr lang="en-US" sz="12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120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∀</m:t>
                              </m:r>
                              <m:sSub>
                                <m:sSubPr>
                                  <m:ctrlPr>
                                    <a:rPr lang="zh-TW" sz="12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2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&lt;0.5</m:t>
                              </m:r>
                            </m:e>
                            <m:e>
                              <m:r>
                                <a:rPr lang="en-US" sz="120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&amp;0.1</m:t>
                              </m:r>
                              <m:r>
                                <a:rPr lang="en-US" sz="12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  </m:t>
                              </m:r>
                              <m:r>
                                <a:rPr lang="en-US" sz="120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12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sz="120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sz="1000" dirty="0">
                  <a:effectLst/>
                  <a:latin typeface="新細明體" panose="02020500000000000000" pitchFamily="18" charset="-120"/>
                  <a:ea typeface="新細明體" panose="02020500000000000000" pitchFamily="18" charset="-120"/>
                  <a:cs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062" y="5703439"/>
                <a:ext cx="3114507" cy="9247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圖片 36"/>
          <p:cNvPicPr>
            <a:picLocks noChangeAspect="1"/>
          </p:cNvPicPr>
          <p:nvPr/>
        </p:nvPicPr>
        <p:blipFill rotWithShape="1">
          <a:blip r:embed="rId7"/>
          <a:srcRect l="13824"/>
          <a:stretch/>
        </p:blipFill>
        <p:spPr>
          <a:xfrm>
            <a:off x="66904" y="2263081"/>
            <a:ext cx="5502865" cy="3470175"/>
          </a:xfrm>
          <a:prstGeom prst="rect">
            <a:avLst/>
          </a:prstGeom>
        </p:spPr>
      </p:pic>
      <p:cxnSp>
        <p:nvCxnSpPr>
          <p:cNvPr id="39" name="直線單箭頭接點 38"/>
          <p:cNvCxnSpPr>
            <a:stCxn id="51" idx="0"/>
            <a:endCxn id="45" idx="2"/>
          </p:cNvCxnSpPr>
          <p:nvPr/>
        </p:nvCxnSpPr>
        <p:spPr>
          <a:xfrm flipV="1">
            <a:off x="949330" y="2978065"/>
            <a:ext cx="1017" cy="13383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stCxn id="54" idx="0"/>
            <a:endCxn id="46" idx="2"/>
          </p:cNvCxnSpPr>
          <p:nvPr/>
        </p:nvCxnSpPr>
        <p:spPr>
          <a:xfrm flipH="1" flipV="1">
            <a:off x="2808864" y="2985204"/>
            <a:ext cx="1692319" cy="1181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stCxn id="56" idx="0"/>
            <a:endCxn id="47" idx="2"/>
          </p:cNvCxnSpPr>
          <p:nvPr/>
        </p:nvCxnSpPr>
        <p:spPr>
          <a:xfrm flipH="1" flipV="1">
            <a:off x="4678952" y="2978065"/>
            <a:ext cx="477147" cy="1387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>
            <a:stCxn id="52" idx="2"/>
            <a:endCxn id="48" idx="0"/>
          </p:cNvCxnSpPr>
          <p:nvPr/>
        </p:nvCxnSpPr>
        <p:spPr>
          <a:xfrm>
            <a:off x="589316" y="4896580"/>
            <a:ext cx="269782" cy="1702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>
            <a:stCxn id="53" idx="2"/>
            <a:endCxn id="49" idx="0"/>
          </p:cNvCxnSpPr>
          <p:nvPr/>
        </p:nvCxnSpPr>
        <p:spPr>
          <a:xfrm>
            <a:off x="1546929" y="4795412"/>
            <a:ext cx="1115799" cy="278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>
            <a:stCxn id="55" idx="2"/>
            <a:endCxn id="50" idx="0"/>
          </p:cNvCxnSpPr>
          <p:nvPr/>
        </p:nvCxnSpPr>
        <p:spPr>
          <a:xfrm>
            <a:off x="4340878" y="4860372"/>
            <a:ext cx="194058" cy="206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表格 44"/>
          <p:cNvGraphicFramePr>
            <a:graphicFrameLocks noGrp="1"/>
          </p:cNvGraphicFramePr>
          <p:nvPr>
            <p:extLst/>
          </p:nvPr>
        </p:nvGraphicFramePr>
        <p:xfrm>
          <a:off x="193203" y="2476626"/>
          <a:ext cx="1514288" cy="501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144">
                  <a:extLst>
                    <a:ext uri="{9D8B030D-6E8A-4147-A177-3AD203B41FA5}">
                      <a16:colId xmlns:a16="http://schemas.microsoft.com/office/drawing/2014/main" val="4019009416"/>
                    </a:ext>
                  </a:extLst>
                </a:gridCol>
                <a:gridCol w="757144">
                  <a:extLst>
                    <a:ext uri="{9D8B030D-6E8A-4147-A177-3AD203B41FA5}">
                      <a16:colId xmlns:a16="http://schemas.microsoft.com/office/drawing/2014/main" val="71312372"/>
                    </a:ext>
                  </a:extLst>
                </a:gridCol>
              </a:tblGrid>
              <a:tr h="257599">
                <a:tc gridSpan="2"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Car 1</a:t>
                      </a:r>
                      <a:endParaRPr lang="zh-TW" altLang="en-US" sz="10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4729367"/>
                  </a:ext>
                </a:extLst>
              </a:tr>
              <a:tr h="2038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Probability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TW" sz="1000" b="0" i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 </a:t>
                      </a:r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= 0.625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851543"/>
                  </a:ext>
                </a:extLst>
              </a:tr>
            </a:tbl>
          </a:graphicData>
        </a:graphic>
      </p:graphicFrame>
      <p:graphicFrame>
        <p:nvGraphicFramePr>
          <p:cNvPr id="46" name="表格 45"/>
          <p:cNvGraphicFramePr>
            <a:graphicFrameLocks noGrp="1"/>
          </p:cNvGraphicFramePr>
          <p:nvPr>
            <p:extLst/>
          </p:nvPr>
        </p:nvGraphicFramePr>
        <p:xfrm>
          <a:off x="2051720" y="2483765"/>
          <a:ext cx="1514288" cy="501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144">
                  <a:extLst>
                    <a:ext uri="{9D8B030D-6E8A-4147-A177-3AD203B41FA5}">
                      <a16:colId xmlns:a16="http://schemas.microsoft.com/office/drawing/2014/main" val="4019009416"/>
                    </a:ext>
                  </a:extLst>
                </a:gridCol>
                <a:gridCol w="757144">
                  <a:extLst>
                    <a:ext uri="{9D8B030D-6E8A-4147-A177-3AD203B41FA5}">
                      <a16:colId xmlns:a16="http://schemas.microsoft.com/office/drawing/2014/main" val="71312372"/>
                    </a:ext>
                  </a:extLst>
                </a:gridCol>
              </a:tblGrid>
              <a:tr h="257599">
                <a:tc gridSpan="2"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Car 2</a:t>
                      </a:r>
                      <a:endParaRPr lang="zh-TW" altLang="en-US" sz="10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4729367"/>
                  </a:ext>
                </a:extLst>
              </a:tr>
              <a:tr h="2038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Probability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TW" sz="1000" b="0" i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 </a:t>
                      </a:r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= 0.743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851543"/>
                  </a:ext>
                </a:extLst>
              </a:tr>
            </a:tbl>
          </a:graphicData>
        </a:graphic>
      </p:graphicFrame>
      <p:graphicFrame>
        <p:nvGraphicFramePr>
          <p:cNvPr id="47" name="表格 46"/>
          <p:cNvGraphicFramePr>
            <a:graphicFrameLocks noGrp="1"/>
          </p:cNvGraphicFramePr>
          <p:nvPr>
            <p:extLst/>
          </p:nvPr>
        </p:nvGraphicFramePr>
        <p:xfrm>
          <a:off x="3921808" y="2476626"/>
          <a:ext cx="1514288" cy="501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144">
                  <a:extLst>
                    <a:ext uri="{9D8B030D-6E8A-4147-A177-3AD203B41FA5}">
                      <a16:colId xmlns:a16="http://schemas.microsoft.com/office/drawing/2014/main" val="4019009416"/>
                    </a:ext>
                  </a:extLst>
                </a:gridCol>
                <a:gridCol w="757144">
                  <a:extLst>
                    <a:ext uri="{9D8B030D-6E8A-4147-A177-3AD203B41FA5}">
                      <a16:colId xmlns:a16="http://schemas.microsoft.com/office/drawing/2014/main" val="71312372"/>
                    </a:ext>
                  </a:extLst>
                </a:gridCol>
              </a:tblGrid>
              <a:tr h="257599">
                <a:tc gridSpan="2"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Car 3</a:t>
                      </a:r>
                      <a:endParaRPr lang="zh-TW" altLang="en-US" sz="10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4729367"/>
                  </a:ext>
                </a:extLst>
              </a:tr>
              <a:tr h="2038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Probability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TW" sz="1000" b="0" i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 </a:t>
                      </a:r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= 0.000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851543"/>
                  </a:ext>
                </a:extLst>
              </a:tr>
            </a:tbl>
          </a:graphicData>
        </a:graphic>
      </p:graphicFrame>
      <p:graphicFrame>
        <p:nvGraphicFramePr>
          <p:cNvPr id="48" name="表格 47"/>
          <p:cNvGraphicFramePr>
            <a:graphicFrameLocks noGrp="1"/>
          </p:cNvGraphicFramePr>
          <p:nvPr>
            <p:extLst/>
          </p:nvPr>
        </p:nvGraphicFramePr>
        <p:xfrm>
          <a:off x="101954" y="5066872"/>
          <a:ext cx="1514288" cy="501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144">
                  <a:extLst>
                    <a:ext uri="{9D8B030D-6E8A-4147-A177-3AD203B41FA5}">
                      <a16:colId xmlns:a16="http://schemas.microsoft.com/office/drawing/2014/main" val="4019009416"/>
                    </a:ext>
                  </a:extLst>
                </a:gridCol>
                <a:gridCol w="757144">
                  <a:extLst>
                    <a:ext uri="{9D8B030D-6E8A-4147-A177-3AD203B41FA5}">
                      <a16:colId xmlns:a16="http://schemas.microsoft.com/office/drawing/2014/main" val="71312372"/>
                    </a:ext>
                  </a:extLst>
                </a:gridCol>
              </a:tblGrid>
              <a:tr h="257599">
                <a:tc gridSpan="2"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Car 4</a:t>
                      </a:r>
                      <a:endParaRPr lang="zh-TW" altLang="en-US" sz="10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4729367"/>
                  </a:ext>
                </a:extLst>
              </a:tr>
              <a:tr h="2038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Probability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TW" sz="1000" b="0" i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 </a:t>
                      </a:r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= 0.000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851543"/>
                  </a:ext>
                </a:extLst>
              </a:tr>
            </a:tbl>
          </a:graphicData>
        </a:graphic>
      </p:graphicFrame>
      <p:graphicFrame>
        <p:nvGraphicFramePr>
          <p:cNvPr id="49" name="表格 48"/>
          <p:cNvGraphicFramePr>
            <a:graphicFrameLocks noGrp="1"/>
          </p:cNvGraphicFramePr>
          <p:nvPr>
            <p:extLst/>
          </p:nvPr>
        </p:nvGraphicFramePr>
        <p:xfrm>
          <a:off x="1905584" y="5074011"/>
          <a:ext cx="1514288" cy="501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144">
                  <a:extLst>
                    <a:ext uri="{9D8B030D-6E8A-4147-A177-3AD203B41FA5}">
                      <a16:colId xmlns:a16="http://schemas.microsoft.com/office/drawing/2014/main" val="4019009416"/>
                    </a:ext>
                  </a:extLst>
                </a:gridCol>
                <a:gridCol w="757144">
                  <a:extLst>
                    <a:ext uri="{9D8B030D-6E8A-4147-A177-3AD203B41FA5}">
                      <a16:colId xmlns:a16="http://schemas.microsoft.com/office/drawing/2014/main" val="71312372"/>
                    </a:ext>
                  </a:extLst>
                </a:gridCol>
              </a:tblGrid>
              <a:tr h="257599">
                <a:tc gridSpan="2"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Car 5</a:t>
                      </a:r>
                      <a:endParaRPr lang="zh-TW" altLang="en-US" sz="10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4729367"/>
                  </a:ext>
                </a:extLst>
              </a:tr>
              <a:tr h="2038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Probability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TW" sz="1000" b="0" i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 </a:t>
                      </a:r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= 0.841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851543"/>
                  </a:ext>
                </a:extLst>
              </a:tr>
            </a:tbl>
          </a:graphicData>
        </a:graphic>
      </p:graphicFrame>
      <p:graphicFrame>
        <p:nvGraphicFramePr>
          <p:cNvPr id="50" name="表格 49"/>
          <p:cNvGraphicFramePr>
            <a:graphicFrameLocks noGrp="1"/>
          </p:cNvGraphicFramePr>
          <p:nvPr>
            <p:extLst/>
          </p:nvPr>
        </p:nvGraphicFramePr>
        <p:xfrm>
          <a:off x="3777792" y="5066872"/>
          <a:ext cx="1514288" cy="501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144">
                  <a:extLst>
                    <a:ext uri="{9D8B030D-6E8A-4147-A177-3AD203B41FA5}">
                      <a16:colId xmlns:a16="http://schemas.microsoft.com/office/drawing/2014/main" val="4019009416"/>
                    </a:ext>
                  </a:extLst>
                </a:gridCol>
                <a:gridCol w="757144">
                  <a:extLst>
                    <a:ext uri="{9D8B030D-6E8A-4147-A177-3AD203B41FA5}">
                      <a16:colId xmlns:a16="http://schemas.microsoft.com/office/drawing/2014/main" val="71312372"/>
                    </a:ext>
                  </a:extLst>
                </a:gridCol>
              </a:tblGrid>
              <a:tr h="257599">
                <a:tc gridSpan="2"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Car 6</a:t>
                      </a:r>
                      <a:endParaRPr lang="zh-TW" altLang="en-US" sz="10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4729367"/>
                  </a:ext>
                </a:extLst>
              </a:tr>
              <a:tr h="2038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Probability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TW" sz="1000" b="0" i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 </a:t>
                      </a:r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= 0.956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851543"/>
                  </a:ext>
                </a:extLst>
              </a:tr>
            </a:tbl>
          </a:graphicData>
        </a:graphic>
      </p:graphicFrame>
      <p:pic>
        <p:nvPicPr>
          <p:cNvPr id="51" name="圖片 6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5575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40" y="4316458"/>
            <a:ext cx="519380" cy="287885"/>
          </a:xfrm>
          <a:prstGeom prst="rect">
            <a:avLst/>
          </a:prstGeom>
          <a:ln>
            <a:noFill/>
          </a:ln>
        </p:spPr>
      </p:pic>
      <p:pic>
        <p:nvPicPr>
          <p:cNvPr id="52" name="圖片 6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5575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26" y="4608695"/>
            <a:ext cx="519380" cy="287885"/>
          </a:xfrm>
          <a:prstGeom prst="rect">
            <a:avLst/>
          </a:prstGeom>
          <a:ln>
            <a:noFill/>
          </a:ln>
        </p:spPr>
      </p:pic>
      <p:pic>
        <p:nvPicPr>
          <p:cNvPr id="53" name="圖片 6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5575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239" y="4507527"/>
            <a:ext cx="519380" cy="287885"/>
          </a:xfrm>
          <a:prstGeom prst="rect">
            <a:avLst/>
          </a:prstGeom>
          <a:ln>
            <a:noFill/>
          </a:ln>
        </p:spPr>
      </p:pic>
      <p:pic>
        <p:nvPicPr>
          <p:cNvPr id="54" name="圖片 53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39245" y="4167052"/>
            <a:ext cx="523875" cy="285750"/>
          </a:xfrm>
          <a:prstGeom prst="rect">
            <a:avLst/>
          </a:prstGeom>
        </p:spPr>
      </p:pic>
      <p:pic>
        <p:nvPicPr>
          <p:cNvPr id="55" name="圖片 54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78940" y="4574622"/>
            <a:ext cx="523875" cy="285750"/>
          </a:xfrm>
          <a:prstGeom prst="rect">
            <a:avLst/>
          </a:prstGeom>
        </p:spPr>
      </p:pic>
      <p:pic>
        <p:nvPicPr>
          <p:cNvPr id="56" name="圖片 55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94161" y="4365720"/>
            <a:ext cx="523875" cy="28575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290" y="3790653"/>
            <a:ext cx="1917346" cy="10785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2309728" y="3401091"/>
                <a:ext cx="91770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有</m:t>
                    </m:r>
                  </m:oMath>
                </a14:m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車禍</a:t>
                </a:r>
                <a:endPara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728" y="3401091"/>
                <a:ext cx="917701" cy="369332"/>
              </a:xfrm>
              <a:prstGeom prst="rect">
                <a:avLst/>
              </a:prstGeom>
              <a:blipFill>
                <a:blip r:embed="rId12"/>
                <a:stretch>
                  <a:fillRect l="-2000" t="-8197" r="-667" b="-262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矩形 31"/>
          <p:cNvSpPr/>
          <p:nvPr/>
        </p:nvSpPr>
        <p:spPr>
          <a:xfrm>
            <a:off x="611560" y="6342275"/>
            <a:ext cx="4503998" cy="2319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726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系統</a:t>
            </a:r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測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試</a:t>
            </a:r>
            <a:r>
              <a:rPr lang="en-US" altLang="zh-TW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雲端運算與裁決系統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21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395536" y="6021288"/>
                <a:ext cx="2720808" cy="8209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05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TW" altLang="en-US" sz="105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TW" alt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105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1050">
                                  <a:latin typeface="Cambria Math" panose="02040503050406030204" pitchFamily="18" charset="0"/>
                                </a:rPr>
                                <m:t>&amp;0.3  ,  </m:t>
                              </m:r>
                              <m:r>
                                <m:rPr>
                                  <m:sty m:val="p"/>
                                </m:rPr>
                                <a:rPr lang="zh-TW" altLang="en-US" sz="105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zh-TW" altLang="en-US" sz="105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TW" altLang="en-US" sz="105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TW" altLang="en-US" sz="105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TW" altLang="en-US" sz="105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zh-TW" altLang="en-US" sz="105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zh-TW" altLang="en-US" sz="10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05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zh-TW" altLang="en-US" sz="105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zh-TW" altLang="en-US" sz="1050">
                                  <a:latin typeface="Cambria Math" panose="02040503050406030204" pitchFamily="18" charset="0"/>
                                </a:rPr>
                                <m:t>&lt;1.5 &amp;&amp;&amp;&amp;&amp;&amp;</m:t>
                              </m:r>
                              <m:r>
                                <m:rPr>
                                  <m:sty m:val="p"/>
                                </m:rPr>
                                <a:rPr lang="zh-TW" altLang="en-US" sz="1050" i="0">
                                  <a:latin typeface="Cambria Math" panose="02040503050406030204" pitchFamily="18" charset="0"/>
                                </a:rPr>
                                <m:t>and</m:t>
                              </m:r>
                              <m:r>
                                <a:rPr lang="zh-TW" altLang="en-US" sz="1050" i="0">
                                  <a:latin typeface="Cambria Math" panose="02040503050406030204" pitchFamily="18" charset="0"/>
                                </a:rPr>
                                <m:t> ∀</m:t>
                              </m:r>
                              <m:sSub>
                                <m:sSubPr>
                                  <m:ctrlPr>
                                    <a:rPr lang="zh-TW" altLang="en-US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105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TW" altLang="en-US" sz="105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TW" altLang="en-US" sz="1050">
                                  <a:latin typeface="Cambria Math" panose="02040503050406030204" pitchFamily="18" charset="0"/>
                                </a:rPr>
                                <m:t>&lt;0.5</m:t>
                              </m:r>
                            </m:e>
                            <m:e>
                              <m:r>
                                <a:rPr lang="zh-TW" altLang="en-US" sz="1050">
                                  <a:latin typeface="Cambria Math" panose="02040503050406030204" pitchFamily="18" charset="0"/>
                                </a:rPr>
                                <m:t>&amp;0.6  ,  </m:t>
                              </m:r>
                              <m:r>
                                <m:rPr>
                                  <m:sty m:val="p"/>
                                </m:rPr>
                                <a:rPr lang="zh-TW" altLang="en-US" sz="105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105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6021288"/>
                <a:ext cx="2720808" cy="8209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3131840" y="6021288"/>
                <a:ext cx="2746457" cy="8209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sz="1050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TW" sz="105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sz="105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05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&amp;0.75,</m:t>
                              </m:r>
                              <m:r>
                                <a:rPr lang="en-US" sz="105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sz="105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if</m:t>
                              </m:r>
                              <m:r>
                                <a:rPr lang="en-US" sz="105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TW" sz="105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05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sz="105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sz="105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zh-TW" sz="105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5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105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105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&lt;1.5</m:t>
                              </m:r>
                              <m:r>
                                <a:rPr lang="en-US" sz="105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105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&amp;&amp;&amp;&amp;&amp;&amp;</m:t>
                              </m:r>
                              <m:r>
                                <m:rPr>
                                  <m:sty m:val="p"/>
                                </m:rPr>
                                <a:rPr lang="en-US" sz="105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and</m:t>
                              </m:r>
                              <m:r>
                                <a:rPr lang="en-US" sz="105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105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∀</m:t>
                              </m:r>
                              <m:sSub>
                                <m:sSubPr>
                                  <m:ctrlPr>
                                    <a:rPr lang="zh-TW" sz="105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05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05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&lt;0.5</m:t>
                              </m:r>
                            </m:e>
                            <m:e>
                              <m:r>
                                <a:rPr lang="en-US" sz="105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&amp;0.1</m:t>
                              </m:r>
                              <m:r>
                                <a:rPr lang="en-US" sz="105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  </m:t>
                              </m:r>
                              <m:r>
                                <a:rPr lang="en-US" sz="105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105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sz="105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sz="800" dirty="0">
                  <a:effectLst/>
                  <a:latin typeface="新細明體" panose="02020500000000000000" pitchFamily="18" charset="-120"/>
                  <a:ea typeface="新細明體" panose="02020500000000000000" pitchFamily="18" charset="-120"/>
                  <a:cs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6021288"/>
                <a:ext cx="2746457" cy="8209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/>
          <p:cNvSpPr/>
          <p:nvPr/>
        </p:nvSpPr>
        <p:spPr>
          <a:xfrm>
            <a:off x="6156176" y="6413266"/>
            <a:ext cx="17620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spc="-100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結果</a:t>
            </a:r>
            <a:r>
              <a:rPr lang="zh-TW" altLang="en-US" sz="2000" spc="-1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：無車禍 </a:t>
            </a:r>
            <a:endParaRPr lang="zh-TW" altLang="en-US" sz="2000" spc="-100" dirty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</p:txBody>
      </p:sp>
      <p:pic>
        <p:nvPicPr>
          <p:cNvPr id="145" name="圖片 144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199" y="1591477"/>
            <a:ext cx="1414800" cy="730800"/>
          </a:xfrm>
          <a:prstGeom prst="rect">
            <a:avLst/>
          </a:prstGeom>
        </p:spPr>
      </p:pic>
      <p:pic>
        <p:nvPicPr>
          <p:cNvPr id="146" name="圖片 145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629" y="4969560"/>
            <a:ext cx="1414800" cy="730800"/>
          </a:xfrm>
          <a:prstGeom prst="rect">
            <a:avLst/>
          </a:prstGeom>
        </p:spPr>
      </p:pic>
      <p:pic>
        <p:nvPicPr>
          <p:cNvPr id="147" name="圖片 146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970" y="1591477"/>
            <a:ext cx="1414800" cy="730800"/>
          </a:xfrm>
          <a:prstGeom prst="rect">
            <a:avLst/>
          </a:prstGeom>
        </p:spPr>
      </p:pic>
      <p:pic>
        <p:nvPicPr>
          <p:cNvPr id="148" name="圖片 147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329" y="4969560"/>
            <a:ext cx="1414800" cy="730800"/>
          </a:xfrm>
          <a:prstGeom prst="rect">
            <a:avLst/>
          </a:prstGeom>
        </p:spPr>
      </p:pic>
      <p:pic>
        <p:nvPicPr>
          <p:cNvPr id="149" name="圖片 148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2" y="1583975"/>
            <a:ext cx="1414800" cy="730800"/>
          </a:xfrm>
          <a:prstGeom prst="rect">
            <a:avLst/>
          </a:prstGeom>
        </p:spPr>
      </p:pic>
      <p:pic>
        <p:nvPicPr>
          <p:cNvPr id="150" name="圖片 149"/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40293" y="4976709"/>
            <a:ext cx="1414800" cy="730800"/>
          </a:xfrm>
          <a:prstGeom prst="rect">
            <a:avLst/>
          </a:prstGeom>
        </p:spPr>
      </p:pic>
      <p:pic>
        <p:nvPicPr>
          <p:cNvPr id="151" name="圖片 150"/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117" y="1590131"/>
            <a:ext cx="1414800" cy="730800"/>
          </a:xfrm>
          <a:prstGeom prst="rect">
            <a:avLst/>
          </a:prstGeom>
        </p:spPr>
      </p:pic>
      <p:pic>
        <p:nvPicPr>
          <p:cNvPr id="152" name="圖片 151"/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125" y="4976709"/>
            <a:ext cx="1414800" cy="730800"/>
          </a:xfrm>
          <a:prstGeom prst="rect">
            <a:avLst/>
          </a:prstGeom>
        </p:spPr>
      </p:pic>
      <p:pic>
        <p:nvPicPr>
          <p:cNvPr id="153" name="圖片 152"/>
          <p:cNvPicPr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48" y="1589281"/>
            <a:ext cx="1414800" cy="730800"/>
          </a:xfrm>
          <a:prstGeom prst="rect">
            <a:avLst/>
          </a:prstGeom>
        </p:spPr>
      </p:pic>
      <p:pic>
        <p:nvPicPr>
          <p:cNvPr id="154" name="圖片 153"/>
          <p:cNvPicPr>
            <a:picLocks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43" y="4973588"/>
            <a:ext cx="1414800" cy="730800"/>
          </a:xfrm>
          <a:prstGeom prst="rect">
            <a:avLst/>
          </a:prstGeom>
        </p:spPr>
      </p:pic>
      <p:graphicFrame>
        <p:nvGraphicFramePr>
          <p:cNvPr id="124" name="內容版面配置區 49"/>
          <p:cNvGraphicFramePr>
            <a:graphicFrameLocks/>
          </p:cNvGraphicFramePr>
          <p:nvPr>
            <p:extLst/>
          </p:nvPr>
        </p:nvGraphicFramePr>
        <p:xfrm>
          <a:off x="3347864" y="1336264"/>
          <a:ext cx="1424677" cy="122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597">
                  <a:extLst>
                    <a:ext uri="{9D8B030D-6E8A-4147-A177-3AD203B41FA5}">
                      <a16:colId xmlns:a16="http://schemas.microsoft.com/office/drawing/2014/main" val="405390917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863123210"/>
                    </a:ext>
                  </a:extLst>
                </a:gridCol>
              </a:tblGrid>
              <a:tr h="192712">
                <a:tc gridSpan="2"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Car 5</a:t>
                      </a:r>
                      <a:endParaRPr lang="zh-TW" altLang="en-US" sz="10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36039"/>
                  </a:ext>
                </a:extLst>
              </a:tr>
              <a:tr h="740960">
                <a:tc gridSpan="2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26554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Score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TW" sz="1000" b="0" i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 </a:t>
                      </a:r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= 0.000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903043"/>
                  </a:ext>
                </a:extLst>
              </a:tr>
            </a:tbl>
          </a:graphicData>
        </a:graphic>
      </p:graphicFrame>
      <p:graphicFrame>
        <p:nvGraphicFramePr>
          <p:cNvPr id="136" name="內容版面配置區 49"/>
          <p:cNvGraphicFramePr>
            <a:graphicFrameLocks/>
          </p:cNvGraphicFramePr>
          <p:nvPr>
            <p:extLst/>
          </p:nvPr>
        </p:nvGraphicFramePr>
        <p:xfrm>
          <a:off x="4860032" y="1340768"/>
          <a:ext cx="1424677" cy="122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597">
                  <a:extLst>
                    <a:ext uri="{9D8B030D-6E8A-4147-A177-3AD203B41FA5}">
                      <a16:colId xmlns:a16="http://schemas.microsoft.com/office/drawing/2014/main" val="405390917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863123210"/>
                    </a:ext>
                  </a:extLst>
                </a:gridCol>
              </a:tblGrid>
              <a:tr h="192712">
                <a:tc gridSpan="2"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Car 3</a:t>
                      </a:r>
                      <a:endParaRPr lang="zh-TW" altLang="en-US" sz="10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36039"/>
                  </a:ext>
                </a:extLst>
              </a:tr>
              <a:tr h="740960">
                <a:tc gridSpan="2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26554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Score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TW" sz="1000" b="0" i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 </a:t>
                      </a:r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= 0.000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903043"/>
                  </a:ext>
                </a:extLst>
              </a:tr>
            </a:tbl>
          </a:graphicData>
        </a:graphic>
      </p:graphicFrame>
      <p:graphicFrame>
        <p:nvGraphicFramePr>
          <p:cNvPr id="137" name="內容版面配置區 49"/>
          <p:cNvGraphicFramePr>
            <a:graphicFrameLocks/>
          </p:cNvGraphicFramePr>
          <p:nvPr>
            <p:extLst/>
          </p:nvPr>
        </p:nvGraphicFramePr>
        <p:xfrm>
          <a:off x="6387683" y="1340768"/>
          <a:ext cx="1424677" cy="122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597">
                  <a:extLst>
                    <a:ext uri="{9D8B030D-6E8A-4147-A177-3AD203B41FA5}">
                      <a16:colId xmlns:a16="http://schemas.microsoft.com/office/drawing/2014/main" val="405390917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863123210"/>
                    </a:ext>
                  </a:extLst>
                </a:gridCol>
              </a:tblGrid>
              <a:tr h="192712">
                <a:tc gridSpan="2"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Car 1</a:t>
                      </a:r>
                      <a:endParaRPr lang="zh-TW" altLang="en-US" sz="10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36039"/>
                  </a:ext>
                </a:extLst>
              </a:tr>
              <a:tr h="740960">
                <a:tc gridSpan="2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26554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Score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TW" sz="1000" b="0" i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 </a:t>
                      </a:r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= 0.108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903043"/>
                  </a:ext>
                </a:extLst>
              </a:tr>
            </a:tbl>
          </a:graphicData>
        </a:graphic>
      </p:graphicFrame>
      <p:graphicFrame>
        <p:nvGraphicFramePr>
          <p:cNvPr id="138" name="內容版面配置區 49"/>
          <p:cNvGraphicFramePr>
            <a:graphicFrameLocks/>
          </p:cNvGraphicFramePr>
          <p:nvPr>
            <p:extLst/>
          </p:nvPr>
        </p:nvGraphicFramePr>
        <p:xfrm>
          <a:off x="1851179" y="1340768"/>
          <a:ext cx="1424677" cy="122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597">
                  <a:extLst>
                    <a:ext uri="{9D8B030D-6E8A-4147-A177-3AD203B41FA5}">
                      <a16:colId xmlns:a16="http://schemas.microsoft.com/office/drawing/2014/main" val="405390917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863123210"/>
                    </a:ext>
                  </a:extLst>
                </a:gridCol>
              </a:tblGrid>
              <a:tr h="192712">
                <a:tc gridSpan="2"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Car 7</a:t>
                      </a:r>
                      <a:endParaRPr lang="zh-TW" altLang="en-US" sz="10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36039"/>
                  </a:ext>
                </a:extLst>
              </a:tr>
              <a:tr h="740960">
                <a:tc gridSpan="2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26554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Score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TW" sz="1000" b="0" i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 </a:t>
                      </a:r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= 0.000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903043"/>
                  </a:ext>
                </a:extLst>
              </a:tr>
            </a:tbl>
          </a:graphicData>
        </a:graphic>
      </p:graphicFrame>
      <p:graphicFrame>
        <p:nvGraphicFramePr>
          <p:cNvPr id="139" name="內容版面配置區 49"/>
          <p:cNvGraphicFramePr>
            <a:graphicFrameLocks/>
          </p:cNvGraphicFramePr>
          <p:nvPr>
            <p:extLst/>
          </p:nvPr>
        </p:nvGraphicFramePr>
        <p:xfrm>
          <a:off x="339011" y="1340768"/>
          <a:ext cx="1424677" cy="122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597">
                  <a:extLst>
                    <a:ext uri="{9D8B030D-6E8A-4147-A177-3AD203B41FA5}">
                      <a16:colId xmlns:a16="http://schemas.microsoft.com/office/drawing/2014/main" val="405390917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863123210"/>
                    </a:ext>
                  </a:extLst>
                </a:gridCol>
              </a:tblGrid>
              <a:tr h="192712">
                <a:tc gridSpan="2"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Car 9</a:t>
                      </a:r>
                      <a:endParaRPr lang="zh-TW" altLang="en-US" sz="10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36039"/>
                  </a:ext>
                </a:extLst>
              </a:tr>
              <a:tr h="740960">
                <a:tc gridSpan="2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26554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Score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TW" sz="1000" b="0" i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 </a:t>
                      </a:r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= 0.000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903043"/>
                  </a:ext>
                </a:extLst>
              </a:tr>
            </a:tbl>
          </a:graphicData>
        </a:graphic>
      </p:graphicFrame>
      <p:graphicFrame>
        <p:nvGraphicFramePr>
          <p:cNvPr id="140" name="內容版面配置區 49"/>
          <p:cNvGraphicFramePr>
            <a:graphicFrameLocks/>
          </p:cNvGraphicFramePr>
          <p:nvPr>
            <p:extLst/>
          </p:nvPr>
        </p:nvGraphicFramePr>
        <p:xfrm>
          <a:off x="411019" y="4720640"/>
          <a:ext cx="1424677" cy="122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0581">
                  <a:extLst>
                    <a:ext uri="{9D8B030D-6E8A-4147-A177-3AD203B41FA5}">
                      <a16:colId xmlns:a16="http://schemas.microsoft.com/office/drawing/2014/main" val="4053909178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863123210"/>
                    </a:ext>
                  </a:extLst>
                </a:gridCol>
              </a:tblGrid>
              <a:tr h="192712">
                <a:tc gridSpan="2"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Car 10</a:t>
                      </a:r>
                      <a:endParaRPr lang="zh-TW" altLang="en-US" sz="10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36039"/>
                  </a:ext>
                </a:extLst>
              </a:tr>
              <a:tr h="740960">
                <a:tc gridSpan="2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26554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Score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TW" sz="1000" b="0" i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10 </a:t>
                      </a:r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= 0.000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903043"/>
                  </a:ext>
                </a:extLst>
              </a:tr>
            </a:tbl>
          </a:graphicData>
        </a:graphic>
      </p:graphicFrame>
      <p:graphicFrame>
        <p:nvGraphicFramePr>
          <p:cNvPr id="141" name="內容版面配置區 49"/>
          <p:cNvGraphicFramePr>
            <a:graphicFrameLocks/>
          </p:cNvGraphicFramePr>
          <p:nvPr>
            <p:extLst/>
          </p:nvPr>
        </p:nvGraphicFramePr>
        <p:xfrm>
          <a:off x="1923187" y="4725144"/>
          <a:ext cx="1424677" cy="122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597">
                  <a:extLst>
                    <a:ext uri="{9D8B030D-6E8A-4147-A177-3AD203B41FA5}">
                      <a16:colId xmlns:a16="http://schemas.microsoft.com/office/drawing/2014/main" val="405390917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863123210"/>
                    </a:ext>
                  </a:extLst>
                </a:gridCol>
              </a:tblGrid>
              <a:tr h="192712">
                <a:tc gridSpan="2"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Car 8</a:t>
                      </a:r>
                      <a:endParaRPr lang="zh-TW" altLang="en-US" sz="10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36039"/>
                  </a:ext>
                </a:extLst>
              </a:tr>
              <a:tr h="740960">
                <a:tc gridSpan="2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26554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Score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TW" sz="1000" b="0" i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 </a:t>
                      </a:r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= 0.000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903043"/>
                  </a:ext>
                </a:extLst>
              </a:tr>
            </a:tbl>
          </a:graphicData>
        </a:graphic>
      </p:graphicFrame>
      <p:graphicFrame>
        <p:nvGraphicFramePr>
          <p:cNvPr id="142" name="內容版面配置區 49"/>
          <p:cNvGraphicFramePr>
            <a:graphicFrameLocks/>
          </p:cNvGraphicFramePr>
          <p:nvPr>
            <p:extLst/>
          </p:nvPr>
        </p:nvGraphicFramePr>
        <p:xfrm>
          <a:off x="3435355" y="4725144"/>
          <a:ext cx="1424677" cy="122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597">
                  <a:extLst>
                    <a:ext uri="{9D8B030D-6E8A-4147-A177-3AD203B41FA5}">
                      <a16:colId xmlns:a16="http://schemas.microsoft.com/office/drawing/2014/main" val="405390917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863123210"/>
                    </a:ext>
                  </a:extLst>
                </a:gridCol>
              </a:tblGrid>
              <a:tr h="192712">
                <a:tc gridSpan="2"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Car 6</a:t>
                      </a:r>
                      <a:endParaRPr lang="zh-TW" altLang="en-US" sz="10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36039"/>
                  </a:ext>
                </a:extLst>
              </a:tr>
              <a:tr h="740960">
                <a:tc gridSpan="2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26554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Score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TW" sz="1000" b="0" i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 </a:t>
                      </a:r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= 0.000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903043"/>
                  </a:ext>
                </a:extLst>
              </a:tr>
            </a:tbl>
          </a:graphicData>
        </a:graphic>
      </p:graphicFrame>
      <p:graphicFrame>
        <p:nvGraphicFramePr>
          <p:cNvPr id="143" name="內容版面配置區 49"/>
          <p:cNvGraphicFramePr>
            <a:graphicFrameLocks/>
          </p:cNvGraphicFramePr>
          <p:nvPr>
            <p:extLst/>
          </p:nvPr>
        </p:nvGraphicFramePr>
        <p:xfrm>
          <a:off x="4947523" y="4720640"/>
          <a:ext cx="1424677" cy="122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597">
                  <a:extLst>
                    <a:ext uri="{9D8B030D-6E8A-4147-A177-3AD203B41FA5}">
                      <a16:colId xmlns:a16="http://schemas.microsoft.com/office/drawing/2014/main" val="405390917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863123210"/>
                    </a:ext>
                  </a:extLst>
                </a:gridCol>
              </a:tblGrid>
              <a:tr h="192712">
                <a:tc gridSpan="2"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Car 4</a:t>
                      </a:r>
                      <a:endParaRPr lang="zh-TW" altLang="en-US" sz="10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36039"/>
                  </a:ext>
                </a:extLst>
              </a:tr>
              <a:tr h="740960">
                <a:tc gridSpan="2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26554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Score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TW" sz="1000" b="0" i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 </a:t>
                      </a:r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= 0.000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903043"/>
                  </a:ext>
                </a:extLst>
              </a:tr>
            </a:tbl>
          </a:graphicData>
        </a:graphic>
      </p:graphicFrame>
      <p:graphicFrame>
        <p:nvGraphicFramePr>
          <p:cNvPr id="144" name="內容版面配置區 49"/>
          <p:cNvGraphicFramePr>
            <a:graphicFrameLocks/>
          </p:cNvGraphicFramePr>
          <p:nvPr>
            <p:extLst/>
          </p:nvPr>
        </p:nvGraphicFramePr>
        <p:xfrm>
          <a:off x="6459691" y="4720640"/>
          <a:ext cx="1424677" cy="122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597">
                  <a:extLst>
                    <a:ext uri="{9D8B030D-6E8A-4147-A177-3AD203B41FA5}">
                      <a16:colId xmlns:a16="http://schemas.microsoft.com/office/drawing/2014/main" val="405390917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863123210"/>
                    </a:ext>
                  </a:extLst>
                </a:gridCol>
              </a:tblGrid>
              <a:tr h="192712">
                <a:tc gridSpan="2"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Car 2</a:t>
                      </a:r>
                      <a:endParaRPr lang="zh-TW" altLang="en-US" sz="10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36039"/>
                  </a:ext>
                </a:extLst>
              </a:tr>
              <a:tr h="740960">
                <a:tc gridSpan="2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26554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Score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TW" sz="1000" b="0" i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 </a:t>
                      </a:r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= 0.000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903043"/>
                  </a:ext>
                </a:extLst>
              </a:tr>
            </a:tbl>
          </a:graphicData>
        </a:graphic>
      </p:graphicFrame>
      <p:sp>
        <p:nvSpPr>
          <p:cNvPr id="68" name="文字方塊 67"/>
          <p:cNvSpPr txBox="1"/>
          <p:nvPr/>
        </p:nvSpPr>
        <p:spPr>
          <a:xfrm>
            <a:off x="3349965" y="4019753"/>
            <a:ext cx="659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Car 2</a:t>
            </a:r>
            <a:endParaRPr lang="zh-TW" altLang="en-US" sz="1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69" name="圖片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698" y="3686666"/>
            <a:ext cx="727399" cy="403187"/>
          </a:xfrm>
          <a:prstGeom prst="rect">
            <a:avLst/>
          </a:prstGeom>
          <a:ln>
            <a:noFill/>
          </a:ln>
        </p:spPr>
      </p:pic>
      <p:sp>
        <p:nvSpPr>
          <p:cNvPr id="70" name="矩形 69"/>
          <p:cNvSpPr/>
          <p:nvPr/>
        </p:nvSpPr>
        <p:spPr>
          <a:xfrm>
            <a:off x="1621882" y="2689093"/>
            <a:ext cx="6008747" cy="189203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1" name="直線接點 70"/>
          <p:cNvCxnSpPr/>
          <p:nvPr/>
        </p:nvCxnSpPr>
        <p:spPr>
          <a:xfrm>
            <a:off x="3937943" y="3573016"/>
            <a:ext cx="7696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圖片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641" y="2937806"/>
            <a:ext cx="727399" cy="403187"/>
          </a:xfrm>
          <a:prstGeom prst="rect">
            <a:avLst/>
          </a:prstGeom>
          <a:ln>
            <a:noFill/>
          </a:ln>
        </p:spPr>
      </p:pic>
      <p:cxnSp>
        <p:nvCxnSpPr>
          <p:cNvPr id="74" name="直線接點 73"/>
          <p:cNvCxnSpPr/>
          <p:nvPr/>
        </p:nvCxnSpPr>
        <p:spPr>
          <a:xfrm>
            <a:off x="1619672" y="2708920"/>
            <a:ext cx="6010957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/>
          <p:cNvCxnSpPr/>
          <p:nvPr/>
        </p:nvCxnSpPr>
        <p:spPr>
          <a:xfrm>
            <a:off x="1619672" y="4572052"/>
            <a:ext cx="6010957" cy="907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字方塊 75"/>
          <p:cNvSpPr txBox="1"/>
          <p:nvPr/>
        </p:nvSpPr>
        <p:spPr>
          <a:xfrm>
            <a:off x="5463879" y="3102850"/>
            <a:ext cx="659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Car </a:t>
            </a:r>
            <a:r>
              <a:rPr lang="en-US" altLang="zh-TW" sz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endParaRPr lang="zh-TW" altLang="en-US" sz="1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7" name="文字方塊 76"/>
          <p:cNvSpPr txBox="1"/>
          <p:nvPr/>
        </p:nvSpPr>
        <p:spPr>
          <a:xfrm>
            <a:off x="6403467" y="4281593"/>
            <a:ext cx="659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Car 2</a:t>
            </a:r>
            <a:endParaRPr lang="zh-TW" altLang="en-US" sz="1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8" name="文字方塊 77"/>
          <p:cNvSpPr txBox="1"/>
          <p:nvPr/>
        </p:nvSpPr>
        <p:spPr>
          <a:xfrm>
            <a:off x="5354069" y="4061980"/>
            <a:ext cx="659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Car </a:t>
            </a:r>
            <a:r>
              <a:rPr lang="en-US" altLang="zh-TW" sz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endParaRPr lang="zh-TW" altLang="en-US" sz="1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9" name="文字方塊 78"/>
          <p:cNvSpPr txBox="1"/>
          <p:nvPr/>
        </p:nvSpPr>
        <p:spPr>
          <a:xfrm>
            <a:off x="4244258" y="3270188"/>
            <a:ext cx="659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Car </a:t>
            </a:r>
            <a:r>
              <a:rPr lang="en-US" altLang="zh-TW" sz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endParaRPr lang="zh-TW" altLang="en-US" sz="1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4188646" y="4220985"/>
            <a:ext cx="659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Car </a:t>
            </a:r>
            <a:r>
              <a:rPr lang="en-US" altLang="zh-TW" sz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endParaRPr lang="zh-TW" altLang="en-US" sz="1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87" name="直線接點 86"/>
          <p:cNvCxnSpPr/>
          <p:nvPr/>
        </p:nvCxnSpPr>
        <p:spPr>
          <a:xfrm>
            <a:off x="1633687" y="3573016"/>
            <a:ext cx="7696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接點 89"/>
          <p:cNvCxnSpPr/>
          <p:nvPr/>
        </p:nvCxnSpPr>
        <p:spPr>
          <a:xfrm>
            <a:off x="2816042" y="3573016"/>
            <a:ext cx="7696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字方塊 90"/>
          <p:cNvSpPr txBox="1"/>
          <p:nvPr/>
        </p:nvSpPr>
        <p:spPr>
          <a:xfrm>
            <a:off x="6660232" y="3296017"/>
            <a:ext cx="659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Car </a:t>
            </a:r>
            <a:r>
              <a:rPr lang="en-US" altLang="zh-TW" sz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zh-TW" altLang="en-US" sz="1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92" name="直線接點 91"/>
          <p:cNvCxnSpPr/>
          <p:nvPr/>
        </p:nvCxnSpPr>
        <p:spPr>
          <a:xfrm>
            <a:off x="4954508" y="3573016"/>
            <a:ext cx="7696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圖片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777" y="2780928"/>
            <a:ext cx="727399" cy="403187"/>
          </a:xfrm>
          <a:prstGeom prst="rect">
            <a:avLst/>
          </a:prstGeom>
          <a:ln>
            <a:noFill/>
          </a:ln>
        </p:spPr>
      </p:pic>
      <p:pic>
        <p:nvPicPr>
          <p:cNvPr id="94" name="圖片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2949470"/>
            <a:ext cx="727399" cy="403187"/>
          </a:xfrm>
          <a:prstGeom prst="rect">
            <a:avLst/>
          </a:prstGeom>
          <a:ln>
            <a:noFill/>
          </a:ln>
        </p:spPr>
      </p:pic>
      <p:pic>
        <p:nvPicPr>
          <p:cNvPr id="95" name="圖片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641" y="3861048"/>
            <a:ext cx="727399" cy="403187"/>
          </a:xfrm>
          <a:prstGeom prst="rect">
            <a:avLst/>
          </a:prstGeom>
          <a:ln>
            <a:noFill/>
          </a:ln>
        </p:spPr>
      </p:pic>
      <p:pic>
        <p:nvPicPr>
          <p:cNvPr id="96" name="圖片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229" y="3712529"/>
            <a:ext cx="727399" cy="403187"/>
          </a:xfrm>
          <a:prstGeom prst="rect">
            <a:avLst/>
          </a:prstGeom>
          <a:ln>
            <a:noFill/>
          </a:ln>
        </p:spPr>
      </p:pic>
      <p:pic>
        <p:nvPicPr>
          <p:cNvPr id="97" name="圖片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3948506"/>
            <a:ext cx="727399" cy="403187"/>
          </a:xfrm>
          <a:prstGeom prst="rect">
            <a:avLst/>
          </a:prstGeom>
          <a:ln>
            <a:noFill/>
          </a:ln>
        </p:spPr>
      </p:pic>
      <p:pic>
        <p:nvPicPr>
          <p:cNvPr id="98" name="圖片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497" y="2963635"/>
            <a:ext cx="727399" cy="403187"/>
          </a:xfrm>
          <a:prstGeom prst="rect">
            <a:avLst/>
          </a:prstGeom>
          <a:ln>
            <a:noFill/>
          </a:ln>
        </p:spPr>
      </p:pic>
      <p:sp>
        <p:nvSpPr>
          <p:cNvPr id="99" name="文字方塊 98"/>
          <p:cNvSpPr txBox="1"/>
          <p:nvPr/>
        </p:nvSpPr>
        <p:spPr>
          <a:xfrm>
            <a:off x="2948114" y="3296017"/>
            <a:ext cx="659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Car 7</a:t>
            </a:r>
            <a:endParaRPr lang="zh-TW" altLang="en-US" sz="1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00" name="圖片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884" y="2852936"/>
            <a:ext cx="727399" cy="403187"/>
          </a:xfrm>
          <a:prstGeom prst="rect">
            <a:avLst/>
          </a:prstGeom>
          <a:ln>
            <a:noFill/>
          </a:ln>
        </p:spPr>
      </p:pic>
      <p:sp>
        <p:nvSpPr>
          <p:cNvPr id="101" name="文字方塊 100"/>
          <p:cNvSpPr txBox="1"/>
          <p:nvPr/>
        </p:nvSpPr>
        <p:spPr>
          <a:xfrm>
            <a:off x="1813501" y="3185318"/>
            <a:ext cx="659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Car 9</a:t>
            </a:r>
            <a:endParaRPr lang="zh-TW" altLang="en-US" sz="1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02" name="圖片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3755723"/>
            <a:ext cx="727399" cy="403187"/>
          </a:xfrm>
          <a:prstGeom prst="rect">
            <a:avLst/>
          </a:prstGeom>
          <a:ln>
            <a:noFill/>
          </a:ln>
        </p:spPr>
      </p:pic>
      <p:sp>
        <p:nvSpPr>
          <p:cNvPr id="155" name="文字方塊 154"/>
          <p:cNvSpPr txBox="1"/>
          <p:nvPr/>
        </p:nvSpPr>
        <p:spPr>
          <a:xfrm>
            <a:off x="2883425" y="4088105"/>
            <a:ext cx="659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Car 8</a:t>
            </a:r>
            <a:endParaRPr lang="zh-TW" altLang="en-US" sz="1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56" name="圖片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3933056"/>
            <a:ext cx="727399" cy="403187"/>
          </a:xfrm>
          <a:prstGeom prst="rect">
            <a:avLst/>
          </a:prstGeom>
          <a:ln>
            <a:noFill/>
          </a:ln>
        </p:spPr>
      </p:pic>
      <p:sp>
        <p:nvSpPr>
          <p:cNvPr id="157" name="文字方塊 156"/>
          <p:cNvSpPr txBox="1"/>
          <p:nvPr/>
        </p:nvSpPr>
        <p:spPr>
          <a:xfrm>
            <a:off x="1731297" y="4265438"/>
            <a:ext cx="659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Car </a:t>
            </a:r>
            <a:r>
              <a:rPr lang="en-US" altLang="zh-TW" sz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</a:t>
            </a:r>
            <a:endParaRPr lang="zh-TW" altLang="en-US" sz="1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58" name="直線單箭頭接點 157"/>
          <p:cNvCxnSpPr>
            <a:stCxn id="157" idx="1"/>
          </p:cNvCxnSpPr>
          <p:nvPr/>
        </p:nvCxnSpPr>
        <p:spPr>
          <a:xfrm flipH="1">
            <a:off x="1107874" y="4403938"/>
            <a:ext cx="623423" cy="3167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接點 158"/>
          <p:cNvCxnSpPr/>
          <p:nvPr/>
        </p:nvCxnSpPr>
        <p:spPr>
          <a:xfrm>
            <a:off x="6034628" y="3573016"/>
            <a:ext cx="7696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接點 159"/>
          <p:cNvCxnSpPr/>
          <p:nvPr/>
        </p:nvCxnSpPr>
        <p:spPr>
          <a:xfrm>
            <a:off x="7042740" y="3573016"/>
            <a:ext cx="58788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/>
          <p:cNvCxnSpPr>
            <a:stCxn id="155" idx="2"/>
          </p:cNvCxnSpPr>
          <p:nvPr/>
        </p:nvCxnSpPr>
        <p:spPr>
          <a:xfrm flipH="1">
            <a:off x="2635525" y="4365104"/>
            <a:ext cx="577831" cy="3600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單箭頭接點 161"/>
          <p:cNvCxnSpPr>
            <a:stCxn id="80" idx="2"/>
          </p:cNvCxnSpPr>
          <p:nvPr/>
        </p:nvCxnSpPr>
        <p:spPr>
          <a:xfrm flipH="1">
            <a:off x="4132210" y="4497984"/>
            <a:ext cx="386367" cy="22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單箭頭接點 162"/>
          <p:cNvCxnSpPr>
            <a:stCxn id="78" idx="2"/>
          </p:cNvCxnSpPr>
          <p:nvPr/>
        </p:nvCxnSpPr>
        <p:spPr>
          <a:xfrm flipH="1">
            <a:off x="5659861" y="4338979"/>
            <a:ext cx="24139" cy="3816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單箭頭接點 163"/>
          <p:cNvCxnSpPr>
            <a:stCxn id="77" idx="3"/>
          </p:cNvCxnSpPr>
          <p:nvPr/>
        </p:nvCxnSpPr>
        <p:spPr>
          <a:xfrm>
            <a:off x="7063328" y="4420093"/>
            <a:ext cx="93218" cy="3005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單箭頭接點 164"/>
          <p:cNvCxnSpPr>
            <a:stCxn id="100" idx="1"/>
          </p:cNvCxnSpPr>
          <p:nvPr/>
        </p:nvCxnSpPr>
        <p:spPr>
          <a:xfrm flipH="1" flipV="1">
            <a:off x="1107874" y="2564904"/>
            <a:ext cx="666010" cy="4896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線單箭頭接點 165"/>
          <p:cNvCxnSpPr/>
          <p:nvPr/>
        </p:nvCxnSpPr>
        <p:spPr>
          <a:xfrm flipH="1" flipV="1">
            <a:off x="2620042" y="2569408"/>
            <a:ext cx="283474" cy="5958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線單箭頭接點 166"/>
          <p:cNvCxnSpPr>
            <a:stCxn id="73" idx="0"/>
          </p:cNvCxnSpPr>
          <p:nvPr/>
        </p:nvCxnSpPr>
        <p:spPr>
          <a:xfrm flipH="1" flipV="1">
            <a:off x="4147693" y="2564904"/>
            <a:ext cx="420648" cy="3729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單箭頭接點 167"/>
          <p:cNvCxnSpPr>
            <a:stCxn id="93" idx="0"/>
          </p:cNvCxnSpPr>
          <p:nvPr/>
        </p:nvCxnSpPr>
        <p:spPr>
          <a:xfrm flipH="1" flipV="1">
            <a:off x="5659861" y="2569408"/>
            <a:ext cx="132616" cy="2115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線單箭頭接點 168"/>
          <p:cNvCxnSpPr>
            <a:stCxn id="94" idx="0"/>
          </p:cNvCxnSpPr>
          <p:nvPr/>
        </p:nvCxnSpPr>
        <p:spPr>
          <a:xfrm flipV="1">
            <a:off x="7023932" y="2569408"/>
            <a:ext cx="132614" cy="3800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35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系統</a:t>
            </a:r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測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試</a:t>
            </a:r>
            <a:r>
              <a:rPr lang="en-US" altLang="zh-TW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雲端運算與裁決系統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22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395536" y="6021288"/>
                <a:ext cx="2720808" cy="8209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05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TW" altLang="en-US" sz="105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TW" alt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105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1050">
                                  <a:latin typeface="Cambria Math" panose="02040503050406030204" pitchFamily="18" charset="0"/>
                                </a:rPr>
                                <m:t>&amp;0.3  ,  </m:t>
                              </m:r>
                              <m:r>
                                <m:rPr>
                                  <m:sty m:val="p"/>
                                </m:rPr>
                                <a:rPr lang="zh-TW" altLang="en-US" sz="105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zh-TW" altLang="en-US" sz="105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TW" altLang="en-US" sz="105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TW" altLang="en-US" sz="105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TW" altLang="en-US" sz="105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zh-TW" altLang="en-US" sz="105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zh-TW" altLang="en-US" sz="10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05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zh-TW" altLang="en-US" sz="105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zh-TW" altLang="en-US" sz="1050">
                                  <a:latin typeface="Cambria Math" panose="02040503050406030204" pitchFamily="18" charset="0"/>
                                </a:rPr>
                                <m:t>&lt;1.5 &amp;&amp;&amp;&amp;&amp;&amp;</m:t>
                              </m:r>
                              <m:r>
                                <m:rPr>
                                  <m:sty m:val="p"/>
                                </m:rPr>
                                <a:rPr lang="zh-TW" altLang="en-US" sz="1050" i="0">
                                  <a:latin typeface="Cambria Math" panose="02040503050406030204" pitchFamily="18" charset="0"/>
                                </a:rPr>
                                <m:t>and</m:t>
                              </m:r>
                              <m:r>
                                <a:rPr lang="zh-TW" altLang="en-US" sz="1050" i="0">
                                  <a:latin typeface="Cambria Math" panose="02040503050406030204" pitchFamily="18" charset="0"/>
                                </a:rPr>
                                <m:t> ∀</m:t>
                              </m:r>
                              <m:sSub>
                                <m:sSubPr>
                                  <m:ctrlPr>
                                    <a:rPr lang="zh-TW" altLang="en-US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105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TW" altLang="en-US" sz="105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TW" altLang="en-US" sz="1050">
                                  <a:latin typeface="Cambria Math" panose="02040503050406030204" pitchFamily="18" charset="0"/>
                                </a:rPr>
                                <m:t>&lt;0.5</m:t>
                              </m:r>
                            </m:e>
                            <m:e>
                              <m:r>
                                <a:rPr lang="zh-TW" altLang="en-US" sz="1050">
                                  <a:latin typeface="Cambria Math" panose="02040503050406030204" pitchFamily="18" charset="0"/>
                                </a:rPr>
                                <m:t>&amp;0.6  ,  </m:t>
                              </m:r>
                              <m:r>
                                <m:rPr>
                                  <m:sty m:val="p"/>
                                </m:rPr>
                                <a:rPr lang="zh-TW" altLang="en-US" sz="105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105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6021288"/>
                <a:ext cx="2720808" cy="8209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3131840" y="6021288"/>
                <a:ext cx="2746457" cy="8209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sz="1050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TW" sz="105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sz="105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05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&amp;0.75,</m:t>
                              </m:r>
                              <m:r>
                                <a:rPr lang="en-US" sz="105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sz="105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if</m:t>
                              </m:r>
                              <m:r>
                                <a:rPr lang="en-US" sz="105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TW" sz="105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05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sz="105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sz="105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zh-TW" sz="105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5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105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105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&lt;1.5</m:t>
                              </m:r>
                              <m:r>
                                <a:rPr lang="en-US" sz="105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105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&amp;&amp;&amp;&amp;&amp;&amp;</m:t>
                              </m:r>
                              <m:r>
                                <m:rPr>
                                  <m:sty m:val="p"/>
                                </m:rPr>
                                <a:rPr lang="en-US" sz="105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and</m:t>
                              </m:r>
                              <m:r>
                                <a:rPr lang="en-US" sz="105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105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∀</m:t>
                              </m:r>
                              <m:sSub>
                                <m:sSubPr>
                                  <m:ctrlPr>
                                    <a:rPr lang="zh-TW" sz="105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05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05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&lt;0.5</m:t>
                              </m:r>
                            </m:e>
                            <m:e>
                              <m:r>
                                <a:rPr lang="en-US" sz="105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&amp;0.1</m:t>
                              </m:r>
                              <m:r>
                                <a:rPr lang="en-US" sz="105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  </m:t>
                              </m:r>
                              <m:r>
                                <a:rPr lang="en-US" sz="105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105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sz="105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sz="800" dirty="0">
                  <a:effectLst/>
                  <a:latin typeface="新細明體" panose="02020500000000000000" pitchFamily="18" charset="-120"/>
                  <a:ea typeface="新細明體" panose="02020500000000000000" pitchFamily="18" charset="-120"/>
                  <a:cs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6021288"/>
                <a:ext cx="2746457" cy="8209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/>
          <p:cNvSpPr/>
          <p:nvPr/>
        </p:nvSpPr>
        <p:spPr>
          <a:xfrm>
            <a:off x="6156176" y="6413266"/>
            <a:ext cx="17620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spc="-100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結果</a:t>
            </a:r>
            <a:r>
              <a:rPr lang="zh-TW" altLang="en-US" sz="2000" spc="-1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：有車禍 </a:t>
            </a:r>
            <a:endParaRPr lang="zh-TW" altLang="en-US" sz="2000" spc="-100" dirty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</p:txBody>
      </p:sp>
      <p:pic>
        <p:nvPicPr>
          <p:cNvPr id="3" name="圖片 2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57" y="4972640"/>
            <a:ext cx="1414800" cy="730800"/>
          </a:xfrm>
          <a:prstGeom prst="rect">
            <a:avLst/>
          </a:prstGeom>
        </p:spPr>
      </p:pic>
      <p:pic>
        <p:nvPicPr>
          <p:cNvPr id="6" name="圖片 5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125" y="4975240"/>
            <a:ext cx="1414800" cy="730800"/>
          </a:xfrm>
          <a:prstGeom prst="rect">
            <a:avLst/>
          </a:prstGeom>
        </p:spPr>
      </p:pic>
      <p:pic>
        <p:nvPicPr>
          <p:cNvPr id="7" name="圖片 6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117" y="1588979"/>
            <a:ext cx="1414800" cy="730800"/>
          </a:xfrm>
          <a:prstGeom prst="rect">
            <a:avLst/>
          </a:prstGeom>
        </p:spPr>
      </p:pic>
      <p:pic>
        <p:nvPicPr>
          <p:cNvPr id="8" name="圖片 7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493" y="4975240"/>
            <a:ext cx="1418400" cy="730800"/>
          </a:xfrm>
          <a:prstGeom prst="rect">
            <a:avLst/>
          </a:prstGeom>
        </p:spPr>
      </p:pic>
      <p:pic>
        <p:nvPicPr>
          <p:cNvPr id="9" name="圖片 8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015" y="1583975"/>
            <a:ext cx="1414800" cy="730800"/>
          </a:xfrm>
          <a:prstGeom prst="rect">
            <a:avLst/>
          </a:prstGeom>
        </p:spPr>
      </p:pic>
      <p:pic>
        <p:nvPicPr>
          <p:cNvPr id="10" name="圖片 9"/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661" y="4968762"/>
            <a:ext cx="1418400" cy="730800"/>
          </a:xfrm>
          <a:prstGeom prst="rect">
            <a:avLst/>
          </a:prstGeom>
        </p:spPr>
      </p:pic>
      <p:pic>
        <p:nvPicPr>
          <p:cNvPr id="11" name="圖片 10"/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970" y="1589821"/>
            <a:ext cx="1414800" cy="730800"/>
          </a:xfrm>
          <a:prstGeom prst="rect">
            <a:avLst/>
          </a:prstGeom>
        </p:spPr>
      </p:pic>
      <p:pic>
        <p:nvPicPr>
          <p:cNvPr id="12" name="圖片 11"/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829" y="4968507"/>
            <a:ext cx="1418400" cy="730800"/>
          </a:xfrm>
          <a:prstGeom prst="rect">
            <a:avLst/>
          </a:prstGeom>
        </p:spPr>
      </p:pic>
      <p:pic>
        <p:nvPicPr>
          <p:cNvPr id="13" name="圖片 12"/>
          <p:cNvPicPr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199" y="1590741"/>
            <a:ext cx="1414800" cy="730800"/>
          </a:xfrm>
          <a:prstGeom prst="rect">
            <a:avLst/>
          </a:prstGeom>
        </p:spPr>
      </p:pic>
      <p:pic>
        <p:nvPicPr>
          <p:cNvPr id="5" name="圖片 4"/>
          <p:cNvPicPr>
            <a:picLocks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36" y="1586416"/>
            <a:ext cx="1414800" cy="730800"/>
          </a:xfrm>
          <a:prstGeom prst="rect">
            <a:avLst/>
          </a:prstGeom>
        </p:spPr>
      </p:pic>
      <p:graphicFrame>
        <p:nvGraphicFramePr>
          <p:cNvPr id="72" name="內容版面配置區 49"/>
          <p:cNvGraphicFramePr>
            <a:graphicFrameLocks/>
          </p:cNvGraphicFramePr>
          <p:nvPr>
            <p:extLst/>
          </p:nvPr>
        </p:nvGraphicFramePr>
        <p:xfrm>
          <a:off x="3347864" y="1336264"/>
          <a:ext cx="1424677" cy="122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597">
                  <a:extLst>
                    <a:ext uri="{9D8B030D-6E8A-4147-A177-3AD203B41FA5}">
                      <a16:colId xmlns:a16="http://schemas.microsoft.com/office/drawing/2014/main" val="405390917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863123210"/>
                    </a:ext>
                  </a:extLst>
                </a:gridCol>
              </a:tblGrid>
              <a:tr h="192712">
                <a:tc gridSpan="2"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Car 5</a:t>
                      </a:r>
                      <a:endParaRPr lang="zh-TW" altLang="en-US" sz="10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36039"/>
                  </a:ext>
                </a:extLst>
              </a:tr>
              <a:tr h="740960">
                <a:tc gridSpan="2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26554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Score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TW" sz="1000" b="0" i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 </a:t>
                      </a:r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= 0.513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903043"/>
                  </a:ext>
                </a:extLst>
              </a:tr>
            </a:tbl>
          </a:graphicData>
        </a:graphic>
      </p:graphicFrame>
      <p:graphicFrame>
        <p:nvGraphicFramePr>
          <p:cNvPr id="81" name="內容版面配置區 49"/>
          <p:cNvGraphicFramePr>
            <a:graphicFrameLocks/>
          </p:cNvGraphicFramePr>
          <p:nvPr>
            <p:extLst/>
          </p:nvPr>
        </p:nvGraphicFramePr>
        <p:xfrm>
          <a:off x="4860032" y="1340768"/>
          <a:ext cx="1424677" cy="122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597">
                  <a:extLst>
                    <a:ext uri="{9D8B030D-6E8A-4147-A177-3AD203B41FA5}">
                      <a16:colId xmlns:a16="http://schemas.microsoft.com/office/drawing/2014/main" val="405390917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863123210"/>
                    </a:ext>
                  </a:extLst>
                </a:gridCol>
              </a:tblGrid>
              <a:tr h="192712">
                <a:tc gridSpan="2"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Car 3</a:t>
                      </a:r>
                      <a:endParaRPr lang="zh-TW" altLang="en-US" sz="10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36039"/>
                  </a:ext>
                </a:extLst>
              </a:tr>
              <a:tr h="740960">
                <a:tc gridSpan="2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26554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Score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TW" sz="1000" b="0" i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 </a:t>
                      </a:r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= 0.675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903043"/>
                  </a:ext>
                </a:extLst>
              </a:tr>
            </a:tbl>
          </a:graphicData>
        </a:graphic>
      </p:graphicFrame>
      <p:graphicFrame>
        <p:nvGraphicFramePr>
          <p:cNvPr id="82" name="內容版面配置區 49"/>
          <p:cNvGraphicFramePr>
            <a:graphicFrameLocks/>
          </p:cNvGraphicFramePr>
          <p:nvPr>
            <p:extLst/>
          </p:nvPr>
        </p:nvGraphicFramePr>
        <p:xfrm>
          <a:off x="6387683" y="1340768"/>
          <a:ext cx="1424677" cy="122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597">
                  <a:extLst>
                    <a:ext uri="{9D8B030D-6E8A-4147-A177-3AD203B41FA5}">
                      <a16:colId xmlns:a16="http://schemas.microsoft.com/office/drawing/2014/main" val="405390917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863123210"/>
                    </a:ext>
                  </a:extLst>
                </a:gridCol>
              </a:tblGrid>
              <a:tr h="192712">
                <a:tc gridSpan="2"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Car 1</a:t>
                      </a:r>
                      <a:endParaRPr lang="zh-TW" altLang="en-US" sz="10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36039"/>
                  </a:ext>
                </a:extLst>
              </a:tr>
              <a:tr h="740960">
                <a:tc gridSpan="2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26554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Score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TW" sz="1000" b="0" i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 </a:t>
                      </a:r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= 0.725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903043"/>
                  </a:ext>
                </a:extLst>
              </a:tr>
            </a:tbl>
          </a:graphicData>
        </a:graphic>
      </p:graphicFrame>
      <p:graphicFrame>
        <p:nvGraphicFramePr>
          <p:cNvPr id="83" name="內容版面配置區 49"/>
          <p:cNvGraphicFramePr>
            <a:graphicFrameLocks/>
          </p:cNvGraphicFramePr>
          <p:nvPr>
            <p:extLst/>
          </p:nvPr>
        </p:nvGraphicFramePr>
        <p:xfrm>
          <a:off x="1851179" y="1340768"/>
          <a:ext cx="1424677" cy="122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597">
                  <a:extLst>
                    <a:ext uri="{9D8B030D-6E8A-4147-A177-3AD203B41FA5}">
                      <a16:colId xmlns:a16="http://schemas.microsoft.com/office/drawing/2014/main" val="405390917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863123210"/>
                    </a:ext>
                  </a:extLst>
                </a:gridCol>
              </a:tblGrid>
              <a:tr h="192712">
                <a:tc gridSpan="2"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Car 7</a:t>
                      </a:r>
                      <a:endParaRPr lang="zh-TW" altLang="en-US" sz="10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36039"/>
                  </a:ext>
                </a:extLst>
              </a:tr>
              <a:tr h="740960">
                <a:tc gridSpan="2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26554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Score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TW" sz="1000" b="0" i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 </a:t>
                      </a:r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= 0.000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903043"/>
                  </a:ext>
                </a:extLst>
              </a:tr>
            </a:tbl>
          </a:graphicData>
        </a:graphic>
      </p:graphicFrame>
      <p:graphicFrame>
        <p:nvGraphicFramePr>
          <p:cNvPr id="84" name="內容版面配置區 49"/>
          <p:cNvGraphicFramePr>
            <a:graphicFrameLocks/>
          </p:cNvGraphicFramePr>
          <p:nvPr>
            <p:extLst/>
          </p:nvPr>
        </p:nvGraphicFramePr>
        <p:xfrm>
          <a:off x="339011" y="1340768"/>
          <a:ext cx="1424677" cy="122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597">
                  <a:extLst>
                    <a:ext uri="{9D8B030D-6E8A-4147-A177-3AD203B41FA5}">
                      <a16:colId xmlns:a16="http://schemas.microsoft.com/office/drawing/2014/main" val="405390917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863123210"/>
                    </a:ext>
                  </a:extLst>
                </a:gridCol>
              </a:tblGrid>
              <a:tr h="192712">
                <a:tc gridSpan="2"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Car 9</a:t>
                      </a:r>
                      <a:endParaRPr lang="zh-TW" altLang="en-US" sz="10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36039"/>
                  </a:ext>
                </a:extLst>
              </a:tr>
              <a:tr h="740960">
                <a:tc gridSpan="2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26554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Score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TW" sz="1000" b="0" i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 </a:t>
                      </a:r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= 0.000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903043"/>
                  </a:ext>
                </a:extLst>
              </a:tr>
            </a:tbl>
          </a:graphicData>
        </a:graphic>
      </p:graphicFrame>
      <p:graphicFrame>
        <p:nvGraphicFramePr>
          <p:cNvPr id="85" name="內容版面配置區 49"/>
          <p:cNvGraphicFramePr>
            <a:graphicFrameLocks/>
          </p:cNvGraphicFramePr>
          <p:nvPr>
            <p:extLst/>
          </p:nvPr>
        </p:nvGraphicFramePr>
        <p:xfrm>
          <a:off x="411019" y="4720640"/>
          <a:ext cx="1424677" cy="122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0581">
                  <a:extLst>
                    <a:ext uri="{9D8B030D-6E8A-4147-A177-3AD203B41FA5}">
                      <a16:colId xmlns:a16="http://schemas.microsoft.com/office/drawing/2014/main" val="4053909178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863123210"/>
                    </a:ext>
                  </a:extLst>
                </a:gridCol>
              </a:tblGrid>
              <a:tr h="192712">
                <a:tc gridSpan="2"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Car 10</a:t>
                      </a:r>
                      <a:endParaRPr lang="zh-TW" altLang="en-US" sz="10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36039"/>
                  </a:ext>
                </a:extLst>
              </a:tr>
              <a:tr h="740960">
                <a:tc gridSpan="2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26554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Score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TW" sz="1000" b="0" i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10 </a:t>
                      </a:r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= 0.000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903043"/>
                  </a:ext>
                </a:extLst>
              </a:tr>
            </a:tbl>
          </a:graphicData>
        </a:graphic>
      </p:graphicFrame>
      <p:graphicFrame>
        <p:nvGraphicFramePr>
          <p:cNvPr id="86" name="內容版面配置區 49"/>
          <p:cNvGraphicFramePr>
            <a:graphicFrameLocks/>
          </p:cNvGraphicFramePr>
          <p:nvPr>
            <p:extLst/>
          </p:nvPr>
        </p:nvGraphicFramePr>
        <p:xfrm>
          <a:off x="1923187" y="4725144"/>
          <a:ext cx="1424677" cy="122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597">
                  <a:extLst>
                    <a:ext uri="{9D8B030D-6E8A-4147-A177-3AD203B41FA5}">
                      <a16:colId xmlns:a16="http://schemas.microsoft.com/office/drawing/2014/main" val="405390917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863123210"/>
                    </a:ext>
                  </a:extLst>
                </a:gridCol>
              </a:tblGrid>
              <a:tr h="192712">
                <a:tc gridSpan="2"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Car 8</a:t>
                      </a:r>
                      <a:endParaRPr lang="zh-TW" altLang="en-US" sz="10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36039"/>
                  </a:ext>
                </a:extLst>
              </a:tr>
              <a:tr h="740960">
                <a:tc gridSpan="2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26554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Score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TW" sz="1000" b="0" i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 </a:t>
                      </a:r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= 0.000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903043"/>
                  </a:ext>
                </a:extLst>
              </a:tr>
            </a:tbl>
          </a:graphicData>
        </a:graphic>
      </p:graphicFrame>
      <p:graphicFrame>
        <p:nvGraphicFramePr>
          <p:cNvPr id="88" name="內容版面配置區 49"/>
          <p:cNvGraphicFramePr>
            <a:graphicFrameLocks/>
          </p:cNvGraphicFramePr>
          <p:nvPr>
            <p:extLst/>
          </p:nvPr>
        </p:nvGraphicFramePr>
        <p:xfrm>
          <a:off x="3435355" y="4725144"/>
          <a:ext cx="1424677" cy="122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597">
                  <a:extLst>
                    <a:ext uri="{9D8B030D-6E8A-4147-A177-3AD203B41FA5}">
                      <a16:colId xmlns:a16="http://schemas.microsoft.com/office/drawing/2014/main" val="405390917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863123210"/>
                    </a:ext>
                  </a:extLst>
                </a:gridCol>
              </a:tblGrid>
              <a:tr h="192712">
                <a:tc gridSpan="2"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Car 6</a:t>
                      </a:r>
                      <a:endParaRPr lang="zh-TW" altLang="en-US" sz="10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36039"/>
                  </a:ext>
                </a:extLst>
              </a:tr>
              <a:tr h="740960">
                <a:tc gridSpan="2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26554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Score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TW" sz="1000" b="0" i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 </a:t>
                      </a:r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= 0.000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903043"/>
                  </a:ext>
                </a:extLst>
              </a:tr>
            </a:tbl>
          </a:graphicData>
        </a:graphic>
      </p:graphicFrame>
      <p:graphicFrame>
        <p:nvGraphicFramePr>
          <p:cNvPr id="89" name="內容版面配置區 49"/>
          <p:cNvGraphicFramePr>
            <a:graphicFrameLocks/>
          </p:cNvGraphicFramePr>
          <p:nvPr>
            <p:extLst/>
          </p:nvPr>
        </p:nvGraphicFramePr>
        <p:xfrm>
          <a:off x="4947523" y="4720640"/>
          <a:ext cx="1424677" cy="122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597">
                  <a:extLst>
                    <a:ext uri="{9D8B030D-6E8A-4147-A177-3AD203B41FA5}">
                      <a16:colId xmlns:a16="http://schemas.microsoft.com/office/drawing/2014/main" val="405390917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863123210"/>
                    </a:ext>
                  </a:extLst>
                </a:gridCol>
              </a:tblGrid>
              <a:tr h="192712">
                <a:tc gridSpan="2"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Car 4</a:t>
                      </a:r>
                      <a:endParaRPr lang="zh-TW" altLang="en-US" sz="10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36039"/>
                  </a:ext>
                </a:extLst>
              </a:tr>
              <a:tr h="740960">
                <a:tc gridSpan="2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26554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Score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TW" sz="1000" b="0" i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 </a:t>
                      </a:r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= 0.614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903043"/>
                  </a:ext>
                </a:extLst>
              </a:tr>
            </a:tbl>
          </a:graphicData>
        </a:graphic>
      </p:graphicFrame>
      <p:graphicFrame>
        <p:nvGraphicFramePr>
          <p:cNvPr id="103" name="內容版面配置區 49"/>
          <p:cNvGraphicFramePr>
            <a:graphicFrameLocks/>
          </p:cNvGraphicFramePr>
          <p:nvPr>
            <p:extLst/>
          </p:nvPr>
        </p:nvGraphicFramePr>
        <p:xfrm>
          <a:off x="6459691" y="4720640"/>
          <a:ext cx="1424677" cy="122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597">
                  <a:extLst>
                    <a:ext uri="{9D8B030D-6E8A-4147-A177-3AD203B41FA5}">
                      <a16:colId xmlns:a16="http://schemas.microsoft.com/office/drawing/2014/main" val="405390917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863123210"/>
                    </a:ext>
                  </a:extLst>
                </a:gridCol>
              </a:tblGrid>
              <a:tr h="192712">
                <a:tc gridSpan="2"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Car 2</a:t>
                      </a:r>
                      <a:endParaRPr lang="zh-TW" altLang="en-US" sz="10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36039"/>
                  </a:ext>
                </a:extLst>
              </a:tr>
              <a:tr h="740960">
                <a:tc gridSpan="2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26554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Score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TW" sz="1000" b="0" i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 </a:t>
                      </a:r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= 0.671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903043"/>
                  </a:ext>
                </a:extLst>
              </a:tr>
            </a:tbl>
          </a:graphicData>
        </a:graphic>
      </p:graphicFrame>
      <p:sp>
        <p:nvSpPr>
          <p:cNvPr id="26" name="文字方塊 25"/>
          <p:cNvSpPr txBox="1"/>
          <p:nvPr/>
        </p:nvSpPr>
        <p:spPr>
          <a:xfrm>
            <a:off x="3349965" y="4019753"/>
            <a:ext cx="659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Car 2</a:t>
            </a:r>
            <a:endParaRPr lang="zh-TW" altLang="en-US" sz="1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2" name="圖片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698" y="3686666"/>
            <a:ext cx="727399" cy="403187"/>
          </a:xfrm>
          <a:prstGeom prst="rect">
            <a:avLst/>
          </a:prstGeom>
          <a:ln>
            <a:noFill/>
          </a:ln>
        </p:spPr>
      </p:pic>
      <p:sp>
        <p:nvSpPr>
          <p:cNvPr id="43" name="矩形 42"/>
          <p:cNvSpPr/>
          <p:nvPr/>
        </p:nvSpPr>
        <p:spPr>
          <a:xfrm>
            <a:off x="1621882" y="2689093"/>
            <a:ext cx="6008747" cy="189203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4" name="直線接點 43"/>
          <p:cNvCxnSpPr/>
          <p:nvPr/>
        </p:nvCxnSpPr>
        <p:spPr>
          <a:xfrm>
            <a:off x="3937943" y="3573016"/>
            <a:ext cx="7696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圖片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641" y="2937806"/>
            <a:ext cx="727399" cy="403187"/>
          </a:xfrm>
          <a:prstGeom prst="rect">
            <a:avLst/>
          </a:prstGeom>
          <a:ln>
            <a:noFill/>
          </a:ln>
        </p:spPr>
      </p:pic>
      <p:cxnSp>
        <p:nvCxnSpPr>
          <p:cNvPr id="46" name="直線接點 45"/>
          <p:cNvCxnSpPr/>
          <p:nvPr/>
        </p:nvCxnSpPr>
        <p:spPr>
          <a:xfrm>
            <a:off x="1619672" y="2708920"/>
            <a:ext cx="6010957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/>
          <p:cNvCxnSpPr/>
          <p:nvPr/>
        </p:nvCxnSpPr>
        <p:spPr>
          <a:xfrm>
            <a:off x="1619672" y="4572052"/>
            <a:ext cx="6010957" cy="907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5463879" y="3102850"/>
            <a:ext cx="659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Car </a:t>
            </a:r>
            <a:r>
              <a:rPr lang="en-US" altLang="zh-TW" sz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endParaRPr lang="zh-TW" altLang="en-US" sz="1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6403467" y="4281593"/>
            <a:ext cx="659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Car 2</a:t>
            </a:r>
            <a:endParaRPr lang="zh-TW" altLang="en-US" sz="1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5354069" y="4061980"/>
            <a:ext cx="659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Car </a:t>
            </a:r>
            <a:r>
              <a:rPr lang="en-US" altLang="zh-TW" sz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endParaRPr lang="zh-TW" altLang="en-US" sz="1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4244258" y="3270188"/>
            <a:ext cx="659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Car </a:t>
            </a:r>
            <a:r>
              <a:rPr lang="en-US" altLang="zh-TW" sz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endParaRPr lang="zh-TW" altLang="en-US" sz="1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4188646" y="4220985"/>
            <a:ext cx="659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Car </a:t>
            </a:r>
            <a:r>
              <a:rPr lang="en-US" altLang="zh-TW" sz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endParaRPr lang="zh-TW" altLang="en-US" sz="1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53" name="直線接點 52"/>
          <p:cNvCxnSpPr/>
          <p:nvPr/>
        </p:nvCxnSpPr>
        <p:spPr>
          <a:xfrm>
            <a:off x="1633687" y="3573016"/>
            <a:ext cx="7696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/>
          <p:nvPr/>
        </p:nvCxnSpPr>
        <p:spPr>
          <a:xfrm>
            <a:off x="2816042" y="3573016"/>
            <a:ext cx="7696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字方塊 54"/>
          <p:cNvSpPr txBox="1"/>
          <p:nvPr/>
        </p:nvSpPr>
        <p:spPr>
          <a:xfrm>
            <a:off x="6660232" y="3296017"/>
            <a:ext cx="659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Car </a:t>
            </a:r>
            <a:r>
              <a:rPr lang="en-US" altLang="zh-TW" sz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zh-TW" altLang="en-US" sz="1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56" name="直線接點 55"/>
          <p:cNvCxnSpPr/>
          <p:nvPr/>
        </p:nvCxnSpPr>
        <p:spPr>
          <a:xfrm>
            <a:off x="4954508" y="3573016"/>
            <a:ext cx="7696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圖片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777" y="2780928"/>
            <a:ext cx="727399" cy="403187"/>
          </a:xfrm>
          <a:prstGeom prst="rect">
            <a:avLst/>
          </a:prstGeom>
          <a:ln>
            <a:noFill/>
          </a:ln>
        </p:spPr>
      </p:pic>
      <p:pic>
        <p:nvPicPr>
          <p:cNvPr id="60" name="圖片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2949470"/>
            <a:ext cx="727399" cy="403187"/>
          </a:xfrm>
          <a:prstGeom prst="rect">
            <a:avLst/>
          </a:prstGeom>
          <a:ln>
            <a:noFill/>
          </a:ln>
        </p:spPr>
      </p:pic>
      <p:pic>
        <p:nvPicPr>
          <p:cNvPr id="61" name="圖片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641" y="3861048"/>
            <a:ext cx="727399" cy="403187"/>
          </a:xfrm>
          <a:prstGeom prst="rect">
            <a:avLst/>
          </a:prstGeom>
          <a:ln>
            <a:noFill/>
          </a:ln>
        </p:spPr>
      </p:pic>
      <p:pic>
        <p:nvPicPr>
          <p:cNvPr id="62" name="圖片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229" y="3712529"/>
            <a:ext cx="727399" cy="403187"/>
          </a:xfrm>
          <a:prstGeom prst="rect">
            <a:avLst/>
          </a:prstGeom>
          <a:ln>
            <a:noFill/>
          </a:ln>
        </p:spPr>
      </p:pic>
      <p:pic>
        <p:nvPicPr>
          <p:cNvPr id="63" name="圖片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3948506"/>
            <a:ext cx="727399" cy="403187"/>
          </a:xfrm>
          <a:prstGeom prst="rect">
            <a:avLst/>
          </a:prstGeom>
          <a:ln>
            <a:noFill/>
          </a:ln>
        </p:spPr>
      </p:pic>
      <p:pic>
        <p:nvPicPr>
          <p:cNvPr id="64" name="圖片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497" y="2963635"/>
            <a:ext cx="727399" cy="403187"/>
          </a:xfrm>
          <a:prstGeom prst="rect">
            <a:avLst/>
          </a:prstGeom>
          <a:ln>
            <a:noFill/>
          </a:ln>
        </p:spPr>
      </p:pic>
      <p:sp>
        <p:nvSpPr>
          <p:cNvPr id="65" name="文字方塊 64"/>
          <p:cNvSpPr txBox="1"/>
          <p:nvPr/>
        </p:nvSpPr>
        <p:spPr>
          <a:xfrm>
            <a:off x="2948114" y="3296017"/>
            <a:ext cx="659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Car 7</a:t>
            </a:r>
            <a:endParaRPr lang="zh-TW" altLang="en-US" sz="1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66" name="圖片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884" y="2852936"/>
            <a:ext cx="727399" cy="403187"/>
          </a:xfrm>
          <a:prstGeom prst="rect">
            <a:avLst/>
          </a:prstGeom>
          <a:ln>
            <a:noFill/>
          </a:ln>
        </p:spPr>
      </p:pic>
      <p:sp>
        <p:nvSpPr>
          <p:cNvPr id="67" name="文字方塊 66"/>
          <p:cNvSpPr txBox="1"/>
          <p:nvPr/>
        </p:nvSpPr>
        <p:spPr>
          <a:xfrm>
            <a:off x="1813501" y="3185318"/>
            <a:ext cx="659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Car 9</a:t>
            </a:r>
            <a:endParaRPr lang="zh-TW" altLang="en-US" sz="1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68" name="圖片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3755723"/>
            <a:ext cx="727399" cy="403187"/>
          </a:xfrm>
          <a:prstGeom prst="rect">
            <a:avLst/>
          </a:prstGeom>
          <a:ln>
            <a:noFill/>
          </a:ln>
        </p:spPr>
      </p:pic>
      <p:sp>
        <p:nvSpPr>
          <p:cNvPr id="69" name="文字方塊 68"/>
          <p:cNvSpPr txBox="1"/>
          <p:nvPr/>
        </p:nvSpPr>
        <p:spPr>
          <a:xfrm>
            <a:off x="2883425" y="4088105"/>
            <a:ext cx="659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Car 8</a:t>
            </a:r>
            <a:endParaRPr lang="zh-TW" altLang="en-US" sz="1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70" name="圖片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3933056"/>
            <a:ext cx="727399" cy="403187"/>
          </a:xfrm>
          <a:prstGeom prst="rect">
            <a:avLst/>
          </a:prstGeom>
          <a:ln>
            <a:noFill/>
          </a:ln>
        </p:spPr>
      </p:pic>
      <p:sp>
        <p:nvSpPr>
          <p:cNvPr id="71" name="文字方塊 70"/>
          <p:cNvSpPr txBox="1"/>
          <p:nvPr/>
        </p:nvSpPr>
        <p:spPr>
          <a:xfrm>
            <a:off x="1731297" y="4265438"/>
            <a:ext cx="659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Car </a:t>
            </a:r>
            <a:r>
              <a:rPr lang="en-US" altLang="zh-TW" sz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</a:t>
            </a:r>
            <a:endParaRPr lang="zh-TW" altLang="en-US" sz="1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73" name="直線單箭頭接點 72"/>
          <p:cNvCxnSpPr>
            <a:stCxn id="71" idx="1"/>
          </p:cNvCxnSpPr>
          <p:nvPr/>
        </p:nvCxnSpPr>
        <p:spPr>
          <a:xfrm flipH="1">
            <a:off x="1107874" y="4403938"/>
            <a:ext cx="623423" cy="3167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接點 89"/>
          <p:cNvCxnSpPr/>
          <p:nvPr/>
        </p:nvCxnSpPr>
        <p:spPr>
          <a:xfrm>
            <a:off x="6034628" y="3573016"/>
            <a:ext cx="7696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接點 90"/>
          <p:cNvCxnSpPr/>
          <p:nvPr/>
        </p:nvCxnSpPr>
        <p:spPr>
          <a:xfrm>
            <a:off x="7042740" y="3573016"/>
            <a:ext cx="58788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>
            <a:stCxn id="69" idx="2"/>
          </p:cNvCxnSpPr>
          <p:nvPr/>
        </p:nvCxnSpPr>
        <p:spPr>
          <a:xfrm flipH="1">
            <a:off x="2635525" y="4365104"/>
            <a:ext cx="577831" cy="3600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>
            <a:stCxn id="52" idx="2"/>
          </p:cNvCxnSpPr>
          <p:nvPr/>
        </p:nvCxnSpPr>
        <p:spPr>
          <a:xfrm flipH="1">
            <a:off x="4132210" y="4497984"/>
            <a:ext cx="386367" cy="22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stCxn id="50" idx="2"/>
          </p:cNvCxnSpPr>
          <p:nvPr/>
        </p:nvCxnSpPr>
        <p:spPr>
          <a:xfrm flipH="1">
            <a:off x="5659861" y="4338979"/>
            <a:ext cx="24139" cy="3816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49" idx="3"/>
          </p:cNvCxnSpPr>
          <p:nvPr/>
        </p:nvCxnSpPr>
        <p:spPr>
          <a:xfrm>
            <a:off x="7063328" y="4420093"/>
            <a:ext cx="93218" cy="3005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>
            <a:stCxn id="66" idx="1"/>
          </p:cNvCxnSpPr>
          <p:nvPr/>
        </p:nvCxnSpPr>
        <p:spPr>
          <a:xfrm flipH="1" flipV="1">
            <a:off x="1107874" y="2564904"/>
            <a:ext cx="666010" cy="4896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98"/>
          <p:cNvCxnSpPr/>
          <p:nvPr/>
        </p:nvCxnSpPr>
        <p:spPr>
          <a:xfrm flipH="1" flipV="1">
            <a:off x="2620042" y="2569408"/>
            <a:ext cx="283474" cy="5958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/>
          <p:cNvCxnSpPr>
            <a:stCxn id="45" idx="0"/>
          </p:cNvCxnSpPr>
          <p:nvPr/>
        </p:nvCxnSpPr>
        <p:spPr>
          <a:xfrm flipH="1" flipV="1">
            <a:off x="4147693" y="2564904"/>
            <a:ext cx="420648" cy="3729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100"/>
          <p:cNvCxnSpPr>
            <a:stCxn id="59" idx="0"/>
          </p:cNvCxnSpPr>
          <p:nvPr/>
        </p:nvCxnSpPr>
        <p:spPr>
          <a:xfrm flipH="1" flipV="1">
            <a:off x="5659861" y="2569408"/>
            <a:ext cx="132616" cy="2115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101"/>
          <p:cNvCxnSpPr>
            <a:stCxn id="60" idx="0"/>
          </p:cNvCxnSpPr>
          <p:nvPr/>
        </p:nvCxnSpPr>
        <p:spPr>
          <a:xfrm flipV="1">
            <a:off x="7023932" y="2569408"/>
            <a:ext cx="132614" cy="3800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23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系統</a:t>
            </a:r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測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試</a:t>
            </a:r>
            <a:r>
              <a:rPr lang="en-US" altLang="zh-TW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雲端運算與裁決系統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23</a:t>
            </a:fld>
            <a:endParaRPr lang="zh-TW" altLang="en-US"/>
          </a:p>
        </p:txBody>
      </p:sp>
      <p:pic>
        <p:nvPicPr>
          <p:cNvPr id="14" name="圖片 13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45" y="4969560"/>
            <a:ext cx="1418400" cy="730800"/>
          </a:xfrm>
          <a:prstGeom prst="rect">
            <a:avLst/>
          </a:prstGeom>
        </p:spPr>
      </p:pic>
      <p:pic>
        <p:nvPicPr>
          <p:cNvPr id="15" name="圖片 14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88" y="1587229"/>
            <a:ext cx="1418400" cy="730800"/>
          </a:xfrm>
          <a:prstGeom prst="rect">
            <a:avLst/>
          </a:prstGeom>
        </p:spPr>
      </p:pic>
      <p:pic>
        <p:nvPicPr>
          <p:cNvPr id="16" name="圖片 15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325" y="4973761"/>
            <a:ext cx="1418400" cy="730800"/>
          </a:xfrm>
          <a:prstGeom prst="rect">
            <a:avLst/>
          </a:prstGeom>
        </p:spPr>
      </p:pic>
      <p:pic>
        <p:nvPicPr>
          <p:cNvPr id="17" name="圖片 16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743" y="1592287"/>
            <a:ext cx="1418400" cy="730800"/>
          </a:xfrm>
          <a:prstGeom prst="rect">
            <a:avLst/>
          </a:prstGeom>
        </p:spPr>
      </p:pic>
      <p:pic>
        <p:nvPicPr>
          <p:cNvPr id="20" name="圖片 19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997" y="4973761"/>
            <a:ext cx="1418400" cy="730800"/>
          </a:xfrm>
          <a:prstGeom prst="rect">
            <a:avLst/>
          </a:prstGeom>
        </p:spPr>
      </p:pic>
      <p:pic>
        <p:nvPicPr>
          <p:cNvPr id="21" name="圖片 20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141" y="1587229"/>
            <a:ext cx="1418400" cy="730800"/>
          </a:xfrm>
          <a:prstGeom prst="rect">
            <a:avLst/>
          </a:prstGeom>
        </p:spPr>
      </p:pic>
      <p:pic>
        <p:nvPicPr>
          <p:cNvPr id="22" name="圖片 21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170" y="1588365"/>
            <a:ext cx="1418400" cy="730800"/>
          </a:xfrm>
          <a:prstGeom prst="rect">
            <a:avLst/>
          </a:prstGeom>
        </p:spPr>
      </p:pic>
      <p:pic>
        <p:nvPicPr>
          <p:cNvPr id="23" name="圖片 22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661" y="4969560"/>
            <a:ext cx="1418400" cy="730800"/>
          </a:xfrm>
          <a:prstGeom prst="rect">
            <a:avLst/>
          </a:prstGeom>
        </p:spPr>
      </p:pic>
      <p:pic>
        <p:nvPicPr>
          <p:cNvPr id="24" name="圖片 23"/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941" y="4969560"/>
            <a:ext cx="1418400" cy="730800"/>
          </a:xfrm>
          <a:prstGeom prst="rect">
            <a:avLst/>
          </a:prstGeom>
        </p:spPr>
      </p:pic>
      <p:pic>
        <p:nvPicPr>
          <p:cNvPr id="25" name="圖片 24"/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475" y="1588487"/>
            <a:ext cx="1418400" cy="730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/>
              <p:cNvSpPr/>
              <p:nvPr/>
            </p:nvSpPr>
            <p:spPr>
              <a:xfrm>
                <a:off x="395536" y="6021288"/>
                <a:ext cx="2720808" cy="8209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05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TW" altLang="en-US" sz="105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TW" alt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105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1050">
                                  <a:latin typeface="Cambria Math" panose="02040503050406030204" pitchFamily="18" charset="0"/>
                                </a:rPr>
                                <m:t>&amp;0.3  ,  </m:t>
                              </m:r>
                              <m:r>
                                <m:rPr>
                                  <m:sty m:val="p"/>
                                </m:rPr>
                                <a:rPr lang="zh-TW" altLang="en-US" sz="105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zh-TW" altLang="en-US" sz="105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TW" altLang="en-US" sz="105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TW" altLang="en-US" sz="105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TW" altLang="en-US" sz="105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zh-TW" altLang="en-US" sz="105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zh-TW" altLang="en-US" sz="10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05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zh-TW" altLang="en-US" sz="105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zh-TW" altLang="en-US" sz="1050">
                                  <a:latin typeface="Cambria Math" panose="02040503050406030204" pitchFamily="18" charset="0"/>
                                </a:rPr>
                                <m:t>&lt;1.5 &amp;&amp;&amp;&amp;&amp;&amp;</m:t>
                              </m:r>
                              <m:r>
                                <m:rPr>
                                  <m:sty m:val="p"/>
                                </m:rPr>
                                <a:rPr lang="zh-TW" altLang="en-US" sz="1050" i="0">
                                  <a:latin typeface="Cambria Math" panose="02040503050406030204" pitchFamily="18" charset="0"/>
                                </a:rPr>
                                <m:t>and</m:t>
                              </m:r>
                              <m:r>
                                <a:rPr lang="zh-TW" altLang="en-US" sz="1050" i="0">
                                  <a:latin typeface="Cambria Math" panose="02040503050406030204" pitchFamily="18" charset="0"/>
                                </a:rPr>
                                <m:t> ∀</m:t>
                              </m:r>
                              <m:sSub>
                                <m:sSubPr>
                                  <m:ctrlPr>
                                    <a:rPr lang="zh-TW" altLang="en-US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105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TW" altLang="en-US" sz="105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TW" altLang="en-US" sz="1050">
                                  <a:latin typeface="Cambria Math" panose="02040503050406030204" pitchFamily="18" charset="0"/>
                                </a:rPr>
                                <m:t>&lt;0.5</m:t>
                              </m:r>
                            </m:e>
                            <m:e>
                              <m:r>
                                <a:rPr lang="zh-TW" altLang="en-US" sz="1050">
                                  <a:latin typeface="Cambria Math" panose="02040503050406030204" pitchFamily="18" charset="0"/>
                                </a:rPr>
                                <m:t>&amp;0.6  ,  </m:t>
                              </m:r>
                              <m:r>
                                <m:rPr>
                                  <m:sty m:val="p"/>
                                </m:rPr>
                                <a:rPr lang="zh-TW" altLang="en-US" sz="105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105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2" name="矩形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6021288"/>
                <a:ext cx="2720808" cy="82093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/>
              <p:cNvSpPr/>
              <p:nvPr/>
            </p:nvSpPr>
            <p:spPr>
              <a:xfrm>
                <a:off x="3131840" y="6021288"/>
                <a:ext cx="2746457" cy="8209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sz="1050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TW" sz="105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sz="105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05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&amp;0.75,</m:t>
                              </m:r>
                              <m:r>
                                <a:rPr lang="en-US" sz="105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sz="105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if</m:t>
                              </m:r>
                              <m:r>
                                <a:rPr lang="en-US" sz="105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TW" sz="105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05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sz="105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sz="105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zh-TW" sz="105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5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105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105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&lt;1.5</m:t>
                              </m:r>
                              <m:r>
                                <a:rPr lang="en-US" sz="105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105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&amp;&amp;&amp;&amp;&amp;&amp;</m:t>
                              </m:r>
                              <m:r>
                                <m:rPr>
                                  <m:sty m:val="p"/>
                                </m:rPr>
                                <a:rPr lang="en-US" sz="105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and</m:t>
                              </m:r>
                              <m:r>
                                <a:rPr lang="en-US" sz="105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105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∀</m:t>
                              </m:r>
                              <m:sSub>
                                <m:sSubPr>
                                  <m:ctrlPr>
                                    <a:rPr lang="zh-TW" sz="105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05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05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&lt;0.5</m:t>
                              </m:r>
                            </m:e>
                            <m:e>
                              <m:r>
                                <a:rPr lang="en-US" sz="105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&amp;0.1</m:t>
                              </m:r>
                              <m:r>
                                <a:rPr lang="en-US" sz="105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  </m:t>
                              </m:r>
                              <m:r>
                                <a:rPr lang="en-US" sz="105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105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sz="105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sz="800" dirty="0">
                  <a:effectLst/>
                  <a:latin typeface="新細明體" panose="02020500000000000000" pitchFamily="18" charset="-120"/>
                  <a:ea typeface="新細明體" panose="02020500000000000000" pitchFamily="18" charset="-120"/>
                  <a:cs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81" name="矩形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6021288"/>
                <a:ext cx="2746457" cy="82093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矩形 81"/>
          <p:cNvSpPr/>
          <p:nvPr/>
        </p:nvSpPr>
        <p:spPr>
          <a:xfrm>
            <a:off x="6156176" y="6413266"/>
            <a:ext cx="17620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spc="-100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結果</a:t>
            </a:r>
            <a:r>
              <a:rPr lang="zh-TW" altLang="en-US" sz="2000" spc="-1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：有車禍 </a:t>
            </a:r>
            <a:endParaRPr lang="zh-TW" altLang="en-US" sz="2000" spc="-100" dirty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</p:txBody>
      </p:sp>
      <p:graphicFrame>
        <p:nvGraphicFramePr>
          <p:cNvPr id="83" name="內容版面配置區 49"/>
          <p:cNvGraphicFramePr>
            <a:graphicFrameLocks/>
          </p:cNvGraphicFramePr>
          <p:nvPr>
            <p:extLst/>
          </p:nvPr>
        </p:nvGraphicFramePr>
        <p:xfrm>
          <a:off x="3347864" y="1336264"/>
          <a:ext cx="1424677" cy="122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597">
                  <a:extLst>
                    <a:ext uri="{9D8B030D-6E8A-4147-A177-3AD203B41FA5}">
                      <a16:colId xmlns:a16="http://schemas.microsoft.com/office/drawing/2014/main" val="405390917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863123210"/>
                    </a:ext>
                  </a:extLst>
                </a:gridCol>
              </a:tblGrid>
              <a:tr h="192712">
                <a:tc gridSpan="2"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Car 5</a:t>
                      </a:r>
                      <a:endParaRPr lang="zh-TW" altLang="en-US" sz="10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36039"/>
                  </a:ext>
                </a:extLst>
              </a:tr>
              <a:tr h="740960">
                <a:tc gridSpan="2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26554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Score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TW" sz="1000" b="0" i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 </a:t>
                      </a:r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= 0.000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903043"/>
                  </a:ext>
                </a:extLst>
              </a:tr>
            </a:tbl>
          </a:graphicData>
        </a:graphic>
      </p:graphicFrame>
      <p:graphicFrame>
        <p:nvGraphicFramePr>
          <p:cNvPr id="84" name="內容版面配置區 49"/>
          <p:cNvGraphicFramePr>
            <a:graphicFrameLocks/>
          </p:cNvGraphicFramePr>
          <p:nvPr>
            <p:extLst/>
          </p:nvPr>
        </p:nvGraphicFramePr>
        <p:xfrm>
          <a:off x="4860032" y="1340768"/>
          <a:ext cx="1424677" cy="122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597">
                  <a:extLst>
                    <a:ext uri="{9D8B030D-6E8A-4147-A177-3AD203B41FA5}">
                      <a16:colId xmlns:a16="http://schemas.microsoft.com/office/drawing/2014/main" val="405390917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863123210"/>
                    </a:ext>
                  </a:extLst>
                </a:gridCol>
              </a:tblGrid>
              <a:tr h="192712">
                <a:tc gridSpan="2"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Car 3</a:t>
                      </a:r>
                      <a:endParaRPr lang="zh-TW" altLang="en-US" sz="10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36039"/>
                  </a:ext>
                </a:extLst>
              </a:tr>
              <a:tr h="740960">
                <a:tc gridSpan="2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26554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Score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TW" sz="1000" b="0" i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 </a:t>
                      </a:r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= 0.000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903043"/>
                  </a:ext>
                </a:extLst>
              </a:tr>
            </a:tbl>
          </a:graphicData>
        </a:graphic>
      </p:graphicFrame>
      <p:graphicFrame>
        <p:nvGraphicFramePr>
          <p:cNvPr id="85" name="內容版面配置區 49"/>
          <p:cNvGraphicFramePr>
            <a:graphicFrameLocks/>
          </p:cNvGraphicFramePr>
          <p:nvPr>
            <p:extLst/>
          </p:nvPr>
        </p:nvGraphicFramePr>
        <p:xfrm>
          <a:off x="6387683" y="1340768"/>
          <a:ext cx="1424677" cy="122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597">
                  <a:extLst>
                    <a:ext uri="{9D8B030D-6E8A-4147-A177-3AD203B41FA5}">
                      <a16:colId xmlns:a16="http://schemas.microsoft.com/office/drawing/2014/main" val="405390917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863123210"/>
                    </a:ext>
                  </a:extLst>
                </a:gridCol>
              </a:tblGrid>
              <a:tr h="192712">
                <a:tc gridSpan="2"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Car 1</a:t>
                      </a:r>
                      <a:endParaRPr lang="zh-TW" altLang="en-US" sz="10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36039"/>
                  </a:ext>
                </a:extLst>
              </a:tr>
              <a:tr h="740960">
                <a:tc gridSpan="2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26554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Score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TW" sz="1000" b="0" i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 </a:t>
                      </a:r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= 0.108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903043"/>
                  </a:ext>
                </a:extLst>
              </a:tr>
            </a:tbl>
          </a:graphicData>
        </a:graphic>
      </p:graphicFrame>
      <p:graphicFrame>
        <p:nvGraphicFramePr>
          <p:cNvPr id="86" name="內容版面配置區 49"/>
          <p:cNvGraphicFramePr>
            <a:graphicFrameLocks/>
          </p:cNvGraphicFramePr>
          <p:nvPr>
            <p:extLst/>
          </p:nvPr>
        </p:nvGraphicFramePr>
        <p:xfrm>
          <a:off x="1851179" y="1340768"/>
          <a:ext cx="1424677" cy="122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597">
                  <a:extLst>
                    <a:ext uri="{9D8B030D-6E8A-4147-A177-3AD203B41FA5}">
                      <a16:colId xmlns:a16="http://schemas.microsoft.com/office/drawing/2014/main" val="405390917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863123210"/>
                    </a:ext>
                  </a:extLst>
                </a:gridCol>
              </a:tblGrid>
              <a:tr h="192712">
                <a:tc gridSpan="2"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Car 7</a:t>
                      </a:r>
                      <a:endParaRPr lang="zh-TW" altLang="en-US" sz="10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36039"/>
                  </a:ext>
                </a:extLst>
              </a:tr>
              <a:tr h="740960">
                <a:tc gridSpan="2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26554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Score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TW" sz="1000" b="0" i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 </a:t>
                      </a:r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= 0.000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903043"/>
                  </a:ext>
                </a:extLst>
              </a:tr>
            </a:tbl>
          </a:graphicData>
        </a:graphic>
      </p:graphicFrame>
      <p:graphicFrame>
        <p:nvGraphicFramePr>
          <p:cNvPr id="88" name="內容版面配置區 49"/>
          <p:cNvGraphicFramePr>
            <a:graphicFrameLocks/>
          </p:cNvGraphicFramePr>
          <p:nvPr>
            <p:extLst/>
          </p:nvPr>
        </p:nvGraphicFramePr>
        <p:xfrm>
          <a:off x="339011" y="1340768"/>
          <a:ext cx="1424677" cy="122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597">
                  <a:extLst>
                    <a:ext uri="{9D8B030D-6E8A-4147-A177-3AD203B41FA5}">
                      <a16:colId xmlns:a16="http://schemas.microsoft.com/office/drawing/2014/main" val="405390917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863123210"/>
                    </a:ext>
                  </a:extLst>
                </a:gridCol>
              </a:tblGrid>
              <a:tr h="192712">
                <a:tc gridSpan="2"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Car 9</a:t>
                      </a:r>
                      <a:endParaRPr lang="zh-TW" altLang="en-US" sz="10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36039"/>
                  </a:ext>
                </a:extLst>
              </a:tr>
              <a:tr h="740960">
                <a:tc gridSpan="2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26554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Score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TW" sz="1000" b="0" i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 </a:t>
                      </a:r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= 0.000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903043"/>
                  </a:ext>
                </a:extLst>
              </a:tr>
            </a:tbl>
          </a:graphicData>
        </a:graphic>
      </p:graphicFrame>
      <p:graphicFrame>
        <p:nvGraphicFramePr>
          <p:cNvPr id="89" name="內容版面配置區 49"/>
          <p:cNvGraphicFramePr>
            <a:graphicFrameLocks/>
          </p:cNvGraphicFramePr>
          <p:nvPr>
            <p:extLst/>
          </p:nvPr>
        </p:nvGraphicFramePr>
        <p:xfrm>
          <a:off x="411019" y="4720640"/>
          <a:ext cx="1424677" cy="122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0581">
                  <a:extLst>
                    <a:ext uri="{9D8B030D-6E8A-4147-A177-3AD203B41FA5}">
                      <a16:colId xmlns:a16="http://schemas.microsoft.com/office/drawing/2014/main" val="4053909178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863123210"/>
                    </a:ext>
                  </a:extLst>
                </a:gridCol>
              </a:tblGrid>
              <a:tr h="192712">
                <a:tc gridSpan="2"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Car 10</a:t>
                      </a:r>
                      <a:endParaRPr lang="zh-TW" altLang="en-US" sz="10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36039"/>
                  </a:ext>
                </a:extLst>
              </a:tr>
              <a:tr h="740960">
                <a:tc gridSpan="2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26554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Score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TW" sz="1000" b="0" i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10 </a:t>
                      </a:r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= 0.000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903043"/>
                  </a:ext>
                </a:extLst>
              </a:tr>
            </a:tbl>
          </a:graphicData>
        </a:graphic>
      </p:graphicFrame>
      <p:graphicFrame>
        <p:nvGraphicFramePr>
          <p:cNvPr id="103" name="內容版面配置區 49"/>
          <p:cNvGraphicFramePr>
            <a:graphicFrameLocks/>
          </p:cNvGraphicFramePr>
          <p:nvPr>
            <p:extLst/>
          </p:nvPr>
        </p:nvGraphicFramePr>
        <p:xfrm>
          <a:off x="1923187" y="4725144"/>
          <a:ext cx="1424677" cy="122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597">
                  <a:extLst>
                    <a:ext uri="{9D8B030D-6E8A-4147-A177-3AD203B41FA5}">
                      <a16:colId xmlns:a16="http://schemas.microsoft.com/office/drawing/2014/main" val="405390917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863123210"/>
                    </a:ext>
                  </a:extLst>
                </a:gridCol>
              </a:tblGrid>
              <a:tr h="192712">
                <a:tc gridSpan="2"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Car 8</a:t>
                      </a:r>
                      <a:endParaRPr lang="zh-TW" altLang="en-US" sz="10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36039"/>
                  </a:ext>
                </a:extLst>
              </a:tr>
              <a:tr h="740960">
                <a:tc gridSpan="2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26554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Score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TW" sz="1000" b="0" i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 </a:t>
                      </a:r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= 0.000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903043"/>
                  </a:ext>
                </a:extLst>
              </a:tr>
            </a:tbl>
          </a:graphicData>
        </a:graphic>
      </p:graphicFrame>
      <p:graphicFrame>
        <p:nvGraphicFramePr>
          <p:cNvPr id="104" name="內容版面配置區 49"/>
          <p:cNvGraphicFramePr>
            <a:graphicFrameLocks/>
          </p:cNvGraphicFramePr>
          <p:nvPr>
            <p:extLst/>
          </p:nvPr>
        </p:nvGraphicFramePr>
        <p:xfrm>
          <a:off x="3435355" y="4725144"/>
          <a:ext cx="1424677" cy="122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597">
                  <a:extLst>
                    <a:ext uri="{9D8B030D-6E8A-4147-A177-3AD203B41FA5}">
                      <a16:colId xmlns:a16="http://schemas.microsoft.com/office/drawing/2014/main" val="405390917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863123210"/>
                    </a:ext>
                  </a:extLst>
                </a:gridCol>
              </a:tblGrid>
              <a:tr h="192712">
                <a:tc gridSpan="2"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Car 6</a:t>
                      </a:r>
                      <a:endParaRPr lang="zh-TW" altLang="en-US" sz="10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36039"/>
                  </a:ext>
                </a:extLst>
              </a:tr>
              <a:tr h="740960">
                <a:tc gridSpan="2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26554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Score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TW" sz="1000" b="0" i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 </a:t>
                      </a:r>
                      <a:r>
                        <a:rPr lang="en-US" altLang="zh-TW" sz="100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= 0.378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903043"/>
                  </a:ext>
                </a:extLst>
              </a:tr>
            </a:tbl>
          </a:graphicData>
        </a:graphic>
      </p:graphicFrame>
      <p:graphicFrame>
        <p:nvGraphicFramePr>
          <p:cNvPr id="105" name="內容版面配置區 49"/>
          <p:cNvGraphicFramePr>
            <a:graphicFrameLocks/>
          </p:cNvGraphicFramePr>
          <p:nvPr>
            <p:extLst/>
          </p:nvPr>
        </p:nvGraphicFramePr>
        <p:xfrm>
          <a:off x="4947523" y="4720640"/>
          <a:ext cx="1424677" cy="122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597">
                  <a:extLst>
                    <a:ext uri="{9D8B030D-6E8A-4147-A177-3AD203B41FA5}">
                      <a16:colId xmlns:a16="http://schemas.microsoft.com/office/drawing/2014/main" val="405390917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863123210"/>
                    </a:ext>
                  </a:extLst>
                </a:gridCol>
              </a:tblGrid>
              <a:tr h="192712">
                <a:tc gridSpan="2"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Car 4</a:t>
                      </a:r>
                      <a:endParaRPr lang="zh-TW" altLang="en-US" sz="10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36039"/>
                  </a:ext>
                </a:extLst>
              </a:tr>
              <a:tr h="740960">
                <a:tc gridSpan="2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26554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Score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TW" sz="1000" b="0" i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 </a:t>
                      </a:r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= 0.466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903043"/>
                  </a:ext>
                </a:extLst>
              </a:tr>
            </a:tbl>
          </a:graphicData>
        </a:graphic>
      </p:graphicFrame>
      <p:graphicFrame>
        <p:nvGraphicFramePr>
          <p:cNvPr id="106" name="內容版面配置區 49"/>
          <p:cNvGraphicFramePr>
            <a:graphicFrameLocks/>
          </p:cNvGraphicFramePr>
          <p:nvPr>
            <p:extLst/>
          </p:nvPr>
        </p:nvGraphicFramePr>
        <p:xfrm>
          <a:off x="6459691" y="4720640"/>
          <a:ext cx="1424677" cy="122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597">
                  <a:extLst>
                    <a:ext uri="{9D8B030D-6E8A-4147-A177-3AD203B41FA5}">
                      <a16:colId xmlns:a16="http://schemas.microsoft.com/office/drawing/2014/main" val="405390917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863123210"/>
                    </a:ext>
                  </a:extLst>
                </a:gridCol>
              </a:tblGrid>
              <a:tr h="192712">
                <a:tc gridSpan="2"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Car 2</a:t>
                      </a:r>
                      <a:endParaRPr lang="zh-TW" altLang="en-US" sz="10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36039"/>
                  </a:ext>
                </a:extLst>
              </a:tr>
              <a:tr h="740960">
                <a:tc gridSpan="2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26554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Score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TW" sz="1000" b="0" i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 </a:t>
                      </a:r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= 0.483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903043"/>
                  </a:ext>
                </a:extLst>
              </a:tr>
            </a:tbl>
          </a:graphicData>
        </a:graphic>
      </p:graphicFrame>
      <p:sp>
        <p:nvSpPr>
          <p:cNvPr id="107" name="文字方塊 106"/>
          <p:cNvSpPr txBox="1"/>
          <p:nvPr/>
        </p:nvSpPr>
        <p:spPr>
          <a:xfrm>
            <a:off x="3349965" y="4019753"/>
            <a:ext cx="659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Car 2</a:t>
            </a:r>
            <a:endParaRPr lang="zh-TW" altLang="en-US" sz="1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08" name="圖片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698" y="3686666"/>
            <a:ext cx="727399" cy="403187"/>
          </a:xfrm>
          <a:prstGeom prst="rect">
            <a:avLst/>
          </a:prstGeom>
          <a:ln>
            <a:noFill/>
          </a:ln>
        </p:spPr>
      </p:pic>
      <p:sp>
        <p:nvSpPr>
          <p:cNvPr id="109" name="矩形 108"/>
          <p:cNvSpPr/>
          <p:nvPr/>
        </p:nvSpPr>
        <p:spPr>
          <a:xfrm>
            <a:off x="1621882" y="2689093"/>
            <a:ext cx="6008747" cy="189203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0" name="直線接點 109"/>
          <p:cNvCxnSpPr/>
          <p:nvPr/>
        </p:nvCxnSpPr>
        <p:spPr>
          <a:xfrm>
            <a:off x="3937943" y="3573016"/>
            <a:ext cx="7696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圖片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641" y="2937806"/>
            <a:ext cx="727399" cy="403187"/>
          </a:xfrm>
          <a:prstGeom prst="rect">
            <a:avLst/>
          </a:prstGeom>
          <a:ln>
            <a:noFill/>
          </a:ln>
        </p:spPr>
      </p:pic>
      <p:cxnSp>
        <p:nvCxnSpPr>
          <p:cNvPr id="112" name="直線接點 111"/>
          <p:cNvCxnSpPr/>
          <p:nvPr/>
        </p:nvCxnSpPr>
        <p:spPr>
          <a:xfrm>
            <a:off x="1619672" y="2708920"/>
            <a:ext cx="6010957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接點 112"/>
          <p:cNvCxnSpPr/>
          <p:nvPr/>
        </p:nvCxnSpPr>
        <p:spPr>
          <a:xfrm>
            <a:off x="1619672" y="4572052"/>
            <a:ext cx="6010957" cy="907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文字方塊 113"/>
          <p:cNvSpPr txBox="1"/>
          <p:nvPr/>
        </p:nvSpPr>
        <p:spPr>
          <a:xfrm>
            <a:off x="5463879" y="3102850"/>
            <a:ext cx="659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Car </a:t>
            </a:r>
            <a:r>
              <a:rPr lang="en-US" altLang="zh-TW" sz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endParaRPr lang="zh-TW" altLang="en-US" sz="1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5" name="文字方塊 114"/>
          <p:cNvSpPr txBox="1"/>
          <p:nvPr/>
        </p:nvSpPr>
        <p:spPr>
          <a:xfrm>
            <a:off x="6403467" y="4281593"/>
            <a:ext cx="659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Car 2</a:t>
            </a:r>
            <a:endParaRPr lang="zh-TW" altLang="en-US" sz="1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6" name="文字方塊 115"/>
          <p:cNvSpPr txBox="1"/>
          <p:nvPr/>
        </p:nvSpPr>
        <p:spPr>
          <a:xfrm>
            <a:off x="5354069" y="4061980"/>
            <a:ext cx="659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Car </a:t>
            </a:r>
            <a:r>
              <a:rPr lang="en-US" altLang="zh-TW" sz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endParaRPr lang="zh-TW" altLang="en-US" sz="1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7" name="文字方塊 116"/>
          <p:cNvSpPr txBox="1"/>
          <p:nvPr/>
        </p:nvSpPr>
        <p:spPr>
          <a:xfrm>
            <a:off x="4244258" y="3270188"/>
            <a:ext cx="659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Car </a:t>
            </a:r>
            <a:r>
              <a:rPr lang="en-US" altLang="zh-TW" sz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endParaRPr lang="zh-TW" altLang="en-US" sz="1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8" name="文字方塊 117"/>
          <p:cNvSpPr txBox="1"/>
          <p:nvPr/>
        </p:nvSpPr>
        <p:spPr>
          <a:xfrm>
            <a:off x="4188646" y="4220985"/>
            <a:ext cx="659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Car </a:t>
            </a:r>
            <a:r>
              <a:rPr lang="en-US" altLang="zh-TW" sz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endParaRPr lang="zh-TW" altLang="en-US" sz="1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19" name="直線接點 118"/>
          <p:cNvCxnSpPr/>
          <p:nvPr/>
        </p:nvCxnSpPr>
        <p:spPr>
          <a:xfrm>
            <a:off x="1633687" y="3573016"/>
            <a:ext cx="7696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接點 119"/>
          <p:cNvCxnSpPr/>
          <p:nvPr/>
        </p:nvCxnSpPr>
        <p:spPr>
          <a:xfrm>
            <a:off x="2816042" y="3573016"/>
            <a:ext cx="7696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字方塊 120"/>
          <p:cNvSpPr txBox="1"/>
          <p:nvPr/>
        </p:nvSpPr>
        <p:spPr>
          <a:xfrm>
            <a:off x="6660232" y="3296017"/>
            <a:ext cx="659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Car </a:t>
            </a:r>
            <a:r>
              <a:rPr lang="en-US" altLang="zh-TW" sz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zh-TW" altLang="en-US" sz="1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22" name="直線接點 121"/>
          <p:cNvCxnSpPr/>
          <p:nvPr/>
        </p:nvCxnSpPr>
        <p:spPr>
          <a:xfrm>
            <a:off x="4954508" y="3573016"/>
            <a:ext cx="7696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圖片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777" y="2780928"/>
            <a:ext cx="727399" cy="403187"/>
          </a:xfrm>
          <a:prstGeom prst="rect">
            <a:avLst/>
          </a:prstGeom>
          <a:ln>
            <a:noFill/>
          </a:ln>
        </p:spPr>
      </p:pic>
      <p:pic>
        <p:nvPicPr>
          <p:cNvPr id="124" name="圖片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2949470"/>
            <a:ext cx="727399" cy="403187"/>
          </a:xfrm>
          <a:prstGeom prst="rect">
            <a:avLst/>
          </a:prstGeom>
          <a:ln>
            <a:noFill/>
          </a:ln>
        </p:spPr>
      </p:pic>
      <p:pic>
        <p:nvPicPr>
          <p:cNvPr id="125" name="圖片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641" y="3861048"/>
            <a:ext cx="727399" cy="403187"/>
          </a:xfrm>
          <a:prstGeom prst="rect">
            <a:avLst/>
          </a:prstGeom>
          <a:ln>
            <a:noFill/>
          </a:ln>
        </p:spPr>
      </p:pic>
      <p:pic>
        <p:nvPicPr>
          <p:cNvPr id="126" name="圖片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229" y="3712529"/>
            <a:ext cx="727399" cy="403187"/>
          </a:xfrm>
          <a:prstGeom prst="rect">
            <a:avLst/>
          </a:prstGeom>
          <a:ln>
            <a:noFill/>
          </a:ln>
        </p:spPr>
      </p:pic>
      <p:pic>
        <p:nvPicPr>
          <p:cNvPr id="127" name="圖片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3948506"/>
            <a:ext cx="727399" cy="403187"/>
          </a:xfrm>
          <a:prstGeom prst="rect">
            <a:avLst/>
          </a:prstGeom>
          <a:ln>
            <a:noFill/>
          </a:ln>
        </p:spPr>
      </p:pic>
      <p:pic>
        <p:nvPicPr>
          <p:cNvPr id="128" name="圖片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497" y="2963635"/>
            <a:ext cx="727399" cy="403187"/>
          </a:xfrm>
          <a:prstGeom prst="rect">
            <a:avLst/>
          </a:prstGeom>
          <a:ln>
            <a:noFill/>
          </a:ln>
        </p:spPr>
      </p:pic>
      <p:sp>
        <p:nvSpPr>
          <p:cNvPr id="129" name="文字方塊 128"/>
          <p:cNvSpPr txBox="1"/>
          <p:nvPr/>
        </p:nvSpPr>
        <p:spPr>
          <a:xfrm>
            <a:off x="2948114" y="3296017"/>
            <a:ext cx="659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Car 7</a:t>
            </a:r>
            <a:endParaRPr lang="zh-TW" altLang="en-US" sz="1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30" name="圖片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884" y="2852936"/>
            <a:ext cx="727399" cy="403187"/>
          </a:xfrm>
          <a:prstGeom prst="rect">
            <a:avLst/>
          </a:prstGeom>
          <a:ln>
            <a:noFill/>
          </a:ln>
        </p:spPr>
      </p:pic>
      <p:sp>
        <p:nvSpPr>
          <p:cNvPr id="131" name="文字方塊 130"/>
          <p:cNvSpPr txBox="1"/>
          <p:nvPr/>
        </p:nvSpPr>
        <p:spPr>
          <a:xfrm>
            <a:off x="1813501" y="3185318"/>
            <a:ext cx="659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Car 9</a:t>
            </a:r>
            <a:endParaRPr lang="zh-TW" altLang="en-US" sz="1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32" name="圖片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3755723"/>
            <a:ext cx="727399" cy="403187"/>
          </a:xfrm>
          <a:prstGeom prst="rect">
            <a:avLst/>
          </a:prstGeom>
          <a:ln>
            <a:noFill/>
          </a:ln>
        </p:spPr>
      </p:pic>
      <p:sp>
        <p:nvSpPr>
          <p:cNvPr id="133" name="文字方塊 132"/>
          <p:cNvSpPr txBox="1"/>
          <p:nvPr/>
        </p:nvSpPr>
        <p:spPr>
          <a:xfrm>
            <a:off x="2883425" y="4088105"/>
            <a:ext cx="659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Car 8</a:t>
            </a:r>
            <a:endParaRPr lang="zh-TW" altLang="en-US" sz="1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34" name="圖片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3933056"/>
            <a:ext cx="727399" cy="403187"/>
          </a:xfrm>
          <a:prstGeom prst="rect">
            <a:avLst/>
          </a:prstGeom>
          <a:ln>
            <a:noFill/>
          </a:ln>
        </p:spPr>
      </p:pic>
      <p:sp>
        <p:nvSpPr>
          <p:cNvPr id="135" name="文字方塊 134"/>
          <p:cNvSpPr txBox="1"/>
          <p:nvPr/>
        </p:nvSpPr>
        <p:spPr>
          <a:xfrm>
            <a:off x="1731297" y="4265438"/>
            <a:ext cx="659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Car </a:t>
            </a:r>
            <a:r>
              <a:rPr lang="en-US" altLang="zh-TW" sz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</a:t>
            </a:r>
            <a:endParaRPr lang="zh-TW" altLang="en-US" sz="1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36" name="直線單箭頭接點 135"/>
          <p:cNvCxnSpPr>
            <a:stCxn id="135" idx="1"/>
          </p:cNvCxnSpPr>
          <p:nvPr/>
        </p:nvCxnSpPr>
        <p:spPr>
          <a:xfrm flipH="1">
            <a:off x="1107874" y="4403938"/>
            <a:ext cx="623423" cy="3167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接點 136"/>
          <p:cNvCxnSpPr/>
          <p:nvPr/>
        </p:nvCxnSpPr>
        <p:spPr>
          <a:xfrm>
            <a:off x="6034628" y="3573016"/>
            <a:ext cx="7696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接點 137"/>
          <p:cNvCxnSpPr/>
          <p:nvPr/>
        </p:nvCxnSpPr>
        <p:spPr>
          <a:xfrm>
            <a:off x="7042740" y="3573016"/>
            <a:ext cx="58788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單箭頭接點 138"/>
          <p:cNvCxnSpPr>
            <a:stCxn id="133" idx="2"/>
          </p:cNvCxnSpPr>
          <p:nvPr/>
        </p:nvCxnSpPr>
        <p:spPr>
          <a:xfrm flipH="1">
            <a:off x="2635525" y="4365104"/>
            <a:ext cx="577831" cy="3600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單箭頭接點 139"/>
          <p:cNvCxnSpPr>
            <a:stCxn id="118" idx="2"/>
          </p:cNvCxnSpPr>
          <p:nvPr/>
        </p:nvCxnSpPr>
        <p:spPr>
          <a:xfrm flipH="1">
            <a:off x="4132210" y="4497984"/>
            <a:ext cx="386367" cy="22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單箭頭接點 140"/>
          <p:cNvCxnSpPr>
            <a:stCxn id="116" idx="2"/>
          </p:cNvCxnSpPr>
          <p:nvPr/>
        </p:nvCxnSpPr>
        <p:spPr>
          <a:xfrm flipH="1">
            <a:off x="5659861" y="4338979"/>
            <a:ext cx="24139" cy="3816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141"/>
          <p:cNvCxnSpPr>
            <a:stCxn id="115" idx="3"/>
          </p:cNvCxnSpPr>
          <p:nvPr/>
        </p:nvCxnSpPr>
        <p:spPr>
          <a:xfrm>
            <a:off x="7063328" y="4420093"/>
            <a:ext cx="93218" cy="3005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單箭頭接點 142"/>
          <p:cNvCxnSpPr>
            <a:stCxn id="130" idx="1"/>
          </p:cNvCxnSpPr>
          <p:nvPr/>
        </p:nvCxnSpPr>
        <p:spPr>
          <a:xfrm flipH="1" flipV="1">
            <a:off x="1107874" y="2564904"/>
            <a:ext cx="666010" cy="4896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單箭頭接點 143"/>
          <p:cNvCxnSpPr/>
          <p:nvPr/>
        </p:nvCxnSpPr>
        <p:spPr>
          <a:xfrm flipH="1" flipV="1">
            <a:off x="2620042" y="2569408"/>
            <a:ext cx="283474" cy="5958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單箭頭接點 144"/>
          <p:cNvCxnSpPr>
            <a:stCxn id="111" idx="0"/>
          </p:cNvCxnSpPr>
          <p:nvPr/>
        </p:nvCxnSpPr>
        <p:spPr>
          <a:xfrm flipH="1" flipV="1">
            <a:off x="4147693" y="2564904"/>
            <a:ext cx="420648" cy="3729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單箭頭接點 145"/>
          <p:cNvCxnSpPr>
            <a:stCxn id="123" idx="0"/>
          </p:cNvCxnSpPr>
          <p:nvPr/>
        </p:nvCxnSpPr>
        <p:spPr>
          <a:xfrm flipH="1" flipV="1">
            <a:off x="5659861" y="2569408"/>
            <a:ext cx="132616" cy="2115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單箭頭接點 146"/>
          <p:cNvCxnSpPr>
            <a:stCxn id="124" idx="0"/>
          </p:cNvCxnSpPr>
          <p:nvPr/>
        </p:nvCxnSpPr>
        <p:spPr>
          <a:xfrm flipV="1">
            <a:off x="7023932" y="2569408"/>
            <a:ext cx="132614" cy="3800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35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系統</a:t>
            </a:r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測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試</a:t>
            </a:r>
            <a:r>
              <a:rPr lang="en-US" altLang="zh-TW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雲端運算與裁決系統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24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/>
              <p:cNvSpPr/>
              <p:nvPr/>
            </p:nvSpPr>
            <p:spPr>
              <a:xfrm>
                <a:off x="395536" y="6021288"/>
                <a:ext cx="2720808" cy="8209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05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TW" altLang="en-US" sz="105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TW" alt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105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1050">
                                  <a:latin typeface="Cambria Math" panose="02040503050406030204" pitchFamily="18" charset="0"/>
                                </a:rPr>
                                <m:t>&amp;0.3  ,  </m:t>
                              </m:r>
                              <m:r>
                                <m:rPr>
                                  <m:sty m:val="p"/>
                                </m:rPr>
                                <a:rPr lang="zh-TW" altLang="en-US" sz="105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zh-TW" altLang="en-US" sz="105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TW" altLang="en-US" sz="105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TW" altLang="en-US" sz="105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TW" altLang="en-US" sz="105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zh-TW" altLang="en-US" sz="105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zh-TW" altLang="en-US" sz="10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05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zh-TW" altLang="en-US" sz="105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zh-TW" altLang="en-US" sz="1050">
                                  <a:latin typeface="Cambria Math" panose="02040503050406030204" pitchFamily="18" charset="0"/>
                                </a:rPr>
                                <m:t>&lt;1.5 &amp;&amp;&amp;&amp;&amp;&amp;</m:t>
                              </m:r>
                              <m:r>
                                <m:rPr>
                                  <m:sty m:val="p"/>
                                </m:rPr>
                                <a:rPr lang="zh-TW" altLang="en-US" sz="1050" i="0">
                                  <a:latin typeface="Cambria Math" panose="02040503050406030204" pitchFamily="18" charset="0"/>
                                </a:rPr>
                                <m:t>and</m:t>
                              </m:r>
                              <m:r>
                                <a:rPr lang="zh-TW" altLang="en-US" sz="1050" i="0">
                                  <a:latin typeface="Cambria Math" panose="02040503050406030204" pitchFamily="18" charset="0"/>
                                </a:rPr>
                                <m:t> ∀</m:t>
                              </m:r>
                              <m:sSub>
                                <m:sSubPr>
                                  <m:ctrlPr>
                                    <a:rPr lang="zh-TW" altLang="en-US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105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TW" altLang="en-US" sz="105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TW" altLang="en-US" sz="1050">
                                  <a:latin typeface="Cambria Math" panose="02040503050406030204" pitchFamily="18" charset="0"/>
                                </a:rPr>
                                <m:t>&lt;0.5</m:t>
                              </m:r>
                            </m:e>
                            <m:e>
                              <m:r>
                                <a:rPr lang="zh-TW" altLang="en-US" sz="1050">
                                  <a:latin typeface="Cambria Math" panose="02040503050406030204" pitchFamily="18" charset="0"/>
                                </a:rPr>
                                <m:t>&amp;0.6  ,  </m:t>
                              </m:r>
                              <m:r>
                                <m:rPr>
                                  <m:sty m:val="p"/>
                                </m:rPr>
                                <a:rPr lang="zh-TW" altLang="en-US" sz="105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105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2" name="矩形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6021288"/>
                <a:ext cx="2720808" cy="82093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/>
              <p:cNvSpPr/>
              <p:nvPr/>
            </p:nvSpPr>
            <p:spPr>
              <a:xfrm>
                <a:off x="3131840" y="6021288"/>
                <a:ext cx="2746457" cy="8209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sz="1050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TW" sz="105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sz="105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05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&amp;0.75,</m:t>
                              </m:r>
                              <m:r>
                                <a:rPr lang="en-US" sz="105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sz="105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if</m:t>
                              </m:r>
                              <m:r>
                                <a:rPr lang="en-US" sz="105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TW" sz="105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05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sz="105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sz="105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zh-TW" sz="105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5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105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105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&lt;1.5</m:t>
                              </m:r>
                              <m:r>
                                <a:rPr lang="en-US" sz="105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105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&amp;&amp;&amp;&amp;&amp;&amp;</m:t>
                              </m:r>
                              <m:r>
                                <m:rPr>
                                  <m:sty m:val="p"/>
                                </m:rPr>
                                <a:rPr lang="en-US" sz="105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and</m:t>
                              </m:r>
                              <m:r>
                                <a:rPr lang="en-US" sz="105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105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∀</m:t>
                              </m:r>
                              <m:sSub>
                                <m:sSubPr>
                                  <m:ctrlPr>
                                    <a:rPr lang="zh-TW" sz="105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05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05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&lt;0.5</m:t>
                              </m:r>
                            </m:e>
                            <m:e>
                              <m:r>
                                <a:rPr lang="en-US" sz="105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&amp;0.1</m:t>
                              </m:r>
                              <m:r>
                                <a:rPr lang="en-US" sz="105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  </m:t>
                              </m:r>
                              <m:r>
                                <a:rPr lang="en-US" sz="105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105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sz="1050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sz="800" dirty="0">
                  <a:effectLst/>
                  <a:latin typeface="新細明體" panose="02020500000000000000" pitchFamily="18" charset="-120"/>
                  <a:ea typeface="新細明體" panose="02020500000000000000" pitchFamily="18" charset="-120"/>
                  <a:cs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81" name="矩形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6021288"/>
                <a:ext cx="2746457" cy="82093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矩形 81"/>
          <p:cNvSpPr/>
          <p:nvPr/>
        </p:nvSpPr>
        <p:spPr>
          <a:xfrm>
            <a:off x="6156176" y="6413266"/>
            <a:ext cx="17620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spc="-100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結果</a:t>
            </a:r>
            <a:r>
              <a:rPr lang="zh-TW" altLang="en-US" sz="2000" spc="-1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：有車禍 </a:t>
            </a:r>
            <a:endParaRPr lang="zh-TW" altLang="en-US" sz="2000" spc="-100" dirty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</p:txBody>
      </p:sp>
      <p:pic>
        <p:nvPicPr>
          <p:cNvPr id="148" name="圖片 147"/>
          <p:cNvPicPr>
            <a:picLocks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96" y="4970832"/>
            <a:ext cx="1418400" cy="730800"/>
          </a:xfrm>
          <a:prstGeom prst="rect">
            <a:avLst/>
          </a:prstGeom>
        </p:spPr>
      </p:pic>
      <p:pic>
        <p:nvPicPr>
          <p:cNvPr id="149" name="圖片 148"/>
          <p:cNvPicPr>
            <a:picLocks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49" y="1589430"/>
            <a:ext cx="1418400" cy="730800"/>
          </a:xfrm>
          <a:prstGeom prst="rect">
            <a:avLst/>
          </a:prstGeom>
        </p:spPr>
      </p:pic>
      <p:pic>
        <p:nvPicPr>
          <p:cNvPr id="150" name="圖片 149"/>
          <p:cNvPicPr>
            <a:picLocks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325" y="4972455"/>
            <a:ext cx="1418400" cy="730800"/>
          </a:xfrm>
          <a:prstGeom prst="rect">
            <a:avLst/>
          </a:prstGeom>
        </p:spPr>
      </p:pic>
      <p:pic>
        <p:nvPicPr>
          <p:cNvPr id="151" name="圖片 150"/>
          <p:cNvPicPr>
            <a:picLocks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040" y="1590542"/>
            <a:ext cx="1418400" cy="730800"/>
          </a:xfrm>
          <a:prstGeom prst="rect">
            <a:avLst/>
          </a:prstGeom>
        </p:spPr>
      </p:pic>
      <p:pic>
        <p:nvPicPr>
          <p:cNvPr id="152" name="圖片 151"/>
          <p:cNvPicPr>
            <a:picLocks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493" y="4972333"/>
            <a:ext cx="1418400" cy="730800"/>
          </a:xfrm>
          <a:prstGeom prst="rect">
            <a:avLst/>
          </a:prstGeom>
        </p:spPr>
      </p:pic>
      <p:pic>
        <p:nvPicPr>
          <p:cNvPr id="153" name="圖片 152"/>
          <p:cNvPicPr>
            <a:picLocks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002" y="1587159"/>
            <a:ext cx="1418400" cy="730800"/>
          </a:xfrm>
          <a:prstGeom prst="rect">
            <a:avLst/>
          </a:prstGeom>
        </p:spPr>
      </p:pic>
      <p:pic>
        <p:nvPicPr>
          <p:cNvPr id="154" name="圖片 153"/>
          <p:cNvPicPr>
            <a:picLocks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661" y="4968964"/>
            <a:ext cx="1418400" cy="729612"/>
          </a:xfrm>
          <a:prstGeom prst="rect">
            <a:avLst/>
          </a:prstGeom>
        </p:spPr>
      </p:pic>
      <p:pic>
        <p:nvPicPr>
          <p:cNvPr id="155" name="圖片 154"/>
          <p:cNvPicPr>
            <a:picLocks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227" y="1587651"/>
            <a:ext cx="1418400" cy="730800"/>
          </a:xfrm>
          <a:prstGeom prst="rect">
            <a:avLst/>
          </a:prstGeom>
        </p:spPr>
      </p:pic>
      <p:pic>
        <p:nvPicPr>
          <p:cNvPr id="156" name="圖片 155"/>
          <p:cNvPicPr>
            <a:picLocks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968" y="4968964"/>
            <a:ext cx="1418400" cy="730800"/>
          </a:xfrm>
          <a:prstGeom prst="rect">
            <a:avLst/>
          </a:prstGeom>
        </p:spPr>
      </p:pic>
      <p:pic>
        <p:nvPicPr>
          <p:cNvPr id="157" name="圖片 156"/>
          <p:cNvPicPr>
            <a:picLocks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286" y="1598438"/>
            <a:ext cx="1418400" cy="730800"/>
          </a:xfrm>
          <a:prstGeom prst="rect">
            <a:avLst/>
          </a:prstGeom>
        </p:spPr>
      </p:pic>
      <p:graphicFrame>
        <p:nvGraphicFramePr>
          <p:cNvPr id="127" name="內容版面配置區 49"/>
          <p:cNvGraphicFramePr>
            <a:graphicFrameLocks/>
          </p:cNvGraphicFramePr>
          <p:nvPr>
            <p:extLst/>
          </p:nvPr>
        </p:nvGraphicFramePr>
        <p:xfrm>
          <a:off x="3347864" y="1336264"/>
          <a:ext cx="1424677" cy="122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597">
                  <a:extLst>
                    <a:ext uri="{9D8B030D-6E8A-4147-A177-3AD203B41FA5}">
                      <a16:colId xmlns:a16="http://schemas.microsoft.com/office/drawing/2014/main" val="405390917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863123210"/>
                    </a:ext>
                  </a:extLst>
                </a:gridCol>
              </a:tblGrid>
              <a:tr h="192712">
                <a:tc gridSpan="2"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Car 5</a:t>
                      </a:r>
                      <a:endParaRPr lang="zh-TW" altLang="en-US" sz="10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36039"/>
                  </a:ext>
                </a:extLst>
              </a:tr>
              <a:tr h="740960">
                <a:tc gridSpan="2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26554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Score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TW" sz="1000" b="0" i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 </a:t>
                      </a:r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= 0.000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903043"/>
                  </a:ext>
                </a:extLst>
              </a:tr>
            </a:tbl>
          </a:graphicData>
        </a:graphic>
      </p:graphicFrame>
      <p:graphicFrame>
        <p:nvGraphicFramePr>
          <p:cNvPr id="139" name="內容版面配置區 49"/>
          <p:cNvGraphicFramePr>
            <a:graphicFrameLocks/>
          </p:cNvGraphicFramePr>
          <p:nvPr>
            <p:extLst/>
          </p:nvPr>
        </p:nvGraphicFramePr>
        <p:xfrm>
          <a:off x="4860032" y="1340768"/>
          <a:ext cx="1424677" cy="122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597">
                  <a:extLst>
                    <a:ext uri="{9D8B030D-6E8A-4147-A177-3AD203B41FA5}">
                      <a16:colId xmlns:a16="http://schemas.microsoft.com/office/drawing/2014/main" val="405390917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863123210"/>
                    </a:ext>
                  </a:extLst>
                </a:gridCol>
              </a:tblGrid>
              <a:tr h="192712">
                <a:tc gridSpan="2"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Car 3</a:t>
                      </a:r>
                      <a:endParaRPr lang="zh-TW" altLang="en-US" sz="10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36039"/>
                  </a:ext>
                </a:extLst>
              </a:tr>
              <a:tr h="740960">
                <a:tc gridSpan="2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26554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Score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TW" sz="1000" b="0" i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 </a:t>
                      </a:r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= 0.72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903043"/>
                  </a:ext>
                </a:extLst>
              </a:tr>
            </a:tbl>
          </a:graphicData>
        </a:graphic>
      </p:graphicFrame>
      <p:graphicFrame>
        <p:nvGraphicFramePr>
          <p:cNvPr id="140" name="內容版面配置區 49"/>
          <p:cNvGraphicFramePr>
            <a:graphicFrameLocks/>
          </p:cNvGraphicFramePr>
          <p:nvPr>
            <p:extLst/>
          </p:nvPr>
        </p:nvGraphicFramePr>
        <p:xfrm>
          <a:off x="6387683" y="1340768"/>
          <a:ext cx="1424677" cy="122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597">
                  <a:extLst>
                    <a:ext uri="{9D8B030D-6E8A-4147-A177-3AD203B41FA5}">
                      <a16:colId xmlns:a16="http://schemas.microsoft.com/office/drawing/2014/main" val="405390917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863123210"/>
                    </a:ext>
                  </a:extLst>
                </a:gridCol>
              </a:tblGrid>
              <a:tr h="192712">
                <a:tc gridSpan="2"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Car 1</a:t>
                      </a:r>
                      <a:endParaRPr lang="zh-TW" altLang="en-US" sz="10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36039"/>
                  </a:ext>
                </a:extLst>
              </a:tr>
              <a:tr h="740960">
                <a:tc gridSpan="2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26554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Score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TW" sz="1000" b="0" i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 </a:t>
                      </a:r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= 0.645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903043"/>
                  </a:ext>
                </a:extLst>
              </a:tr>
            </a:tbl>
          </a:graphicData>
        </a:graphic>
      </p:graphicFrame>
      <p:graphicFrame>
        <p:nvGraphicFramePr>
          <p:cNvPr id="141" name="內容版面配置區 49"/>
          <p:cNvGraphicFramePr>
            <a:graphicFrameLocks/>
          </p:cNvGraphicFramePr>
          <p:nvPr>
            <p:extLst/>
          </p:nvPr>
        </p:nvGraphicFramePr>
        <p:xfrm>
          <a:off x="1851179" y="1340768"/>
          <a:ext cx="1424677" cy="122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597">
                  <a:extLst>
                    <a:ext uri="{9D8B030D-6E8A-4147-A177-3AD203B41FA5}">
                      <a16:colId xmlns:a16="http://schemas.microsoft.com/office/drawing/2014/main" val="405390917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863123210"/>
                    </a:ext>
                  </a:extLst>
                </a:gridCol>
              </a:tblGrid>
              <a:tr h="192712">
                <a:tc gridSpan="2"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Car 7</a:t>
                      </a:r>
                      <a:endParaRPr lang="zh-TW" altLang="en-US" sz="10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36039"/>
                  </a:ext>
                </a:extLst>
              </a:tr>
              <a:tr h="740960">
                <a:tc gridSpan="2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26554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Score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TW" sz="1000" b="0" i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 </a:t>
                      </a:r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= 0.000</a:t>
                      </a:r>
                      <a:endParaRPr lang="zh-TW" altLang="en-US" sz="1000" dirty="0" smtClean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903043"/>
                  </a:ext>
                </a:extLst>
              </a:tr>
            </a:tbl>
          </a:graphicData>
        </a:graphic>
      </p:graphicFrame>
      <p:graphicFrame>
        <p:nvGraphicFramePr>
          <p:cNvPr id="142" name="內容版面配置區 49"/>
          <p:cNvGraphicFramePr>
            <a:graphicFrameLocks/>
          </p:cNvGraphicFramePr>
          <p:nvPr>
            <p:extLst/>
          </p:nvPr>
        </p:nvGraphicFramePr>
        <p:xfrm>
          <a:off x="339011" y="1340768"/>
          <a:ext cx="1424677" cy="122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597">
                  <a:extLst>
                    <a:ext uri="{9D8B030D-6E8A-4147-A177-3AD203B41FA5}">
                      <a16:colId xmlns:a16="http://schemas.microsoft.com/office/drawing/2014/main" val="405390917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863123210"/>
                    </a:ext>
                  </a:extLst>
                </a:gridCol>
              </a:tblGrid>
              <a:tr h="192712">
                <a:tc gridSpan="2"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Car 9</a:t>
                      </a:r>
                      <a:endParaRPr lang="zh-TW" altLang="en-US" sz="10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36039"/>
                  </a:ext>
                </a:extLst>
              </a:tr>
              <a:tr h="740960">
                <a:tc gridSpan="2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26554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Score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TW" sz="1000" b="0" i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 </a:t>
                      </a:r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= 0.000</a:t>
                      </a:r>
                      <a:endParaRPr lang="zh-TW" altLang="en-US" sz="1000" dirty="0" smtClean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903043"/>
                  </a:ext>
                </a:extLst>
              </a:tr>
            </a:tbl>
          </a:graphicData>
        </a:graphic>
      </p:graphicFrame>
      <p:graphicFrame>
        <p:nvGraphicFramePr>
          <p:cNvPr id="143" name="內容版面配置區 49"/>
          <p:cNvGraphicFramePr>
            <a:graphicFrameLocks/>
          </p:cNvGraphicFramePr>
          <p:nvPr>
            <p:extLst/>
          </p:nvPr>
        </p:nvGraphicFramePr>
        <p:xfrm>
          <a:off x="411019" y="4720640"/>
          <a:ext cx="1424677" cy="122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589">
                  <a:extLst>
                    <a:ext uri="{9D8B030D-6E8A-4147-A177-3AD203B41FA5}">
                      <a16:colId xmlns:a16="http://schemas.microsoft.com/office/drawing/2014/main" val="4053909178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863123210"/>
                    </a:ext>
                  </a:extLst>
                </a:gridCol>
              </a:tblGrid>
              <a:tr h="192712">
                <a:tc gridSpan="2"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Car 10</a:t>
                      </a:r>
                      <a:endParaRPr lang="zh-TW" altLang="en-US" sz="10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36039"/>
                  </a:ext>
                </a:extLst>
              </a:tr>
              <a:tr h="740960">
                <a:tc gridSpan="2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26554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Score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TW" sz="1000" b="0" i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10 </a:t>
                      </a:r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= 0.000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903043"/>
                  </a:ext>
                </a:extLst>
              </a:tr>
            </a:tbl>
          </a:graphicData>
        </a:graphic>
      </p:graphicFrame>
      <p:graphicFrame>
        <p:nvGraphicFramePr>
          <p:cNvPr id="144" name="內容版面配置區 49"/>
          <p:cNvGraphicFramePr>
            <a:graphicFrameLocks/>
          </p:cNvGraphicFramePr>
          <p:nvPr>
            <p:extLst/>
          </p:nvPr>
        </p:nvGraphicFramePr>
        <p:xfrm>
          <a:off x="1923187" y="4725144"/>
          <a:ext cx="1424677" cy="122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597">
                  <a:extLst>
                    <a:ext uri="{9D8B030D-6E8A-4147-A177-3AD203B41FA5}">
                      <a16:colId xmlns:a16="http://schemas.microsoft.com/office/drawing/2014/main" val="405390917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863123210"/>
                    </a:ext>
                  </a:extLst>
                </a:gridCol>
              </a:tblGrid>
              <a:tr h="192712">
                <a:tc gridSpan="2"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Car 8</a:t>
                      </a:r>
                      <a:endParaRPr lang="zh-TW" altLang="en-US" sz="10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36039"/>
                  </a:ext>
                </a:extLst>
              </a:tr>
              <a:tr h="740960">
                <a:tc gridSpan="2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26554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Score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TW" sz="1000" b="0" i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 </a:t>
                      </a:r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= 0.000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903043"/>
                  </a:ext>
                </a:extLst>
              </a:tr>
            </a:tbl>
          </a:graphicData>
        </a:graphic>
      </p:graphicFrame>
      <p:graphicFrame>
        <p:nvGraphicFramePr>
          <p:cNvPr id="145" name="內容版面配置區 49"/>
          <p:cNvGraphicFramePr>
            <a:graphicFrameLocks/>
          </p:cNvGraphicFramePr>
          <p:nvPr>
            <p:extLst/>
          </p:nvPr>
        </p:nvGraphicFramePr>
        <p:xfrm>
          <a:off x="3435355" y="4725144"/>
          <a:ext cx="1424677" cy="122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597">
                  <a:extLst>
                    <a:ext uri="{9D8B030D-6E8A-4147-A177-3AD203B41FA5}">
                      <a16:colId xmlns:a16="http://schemas.microsoft.com/office/drawing/2014/main" val="405390917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863123210"/>
                    </a:ext>
                  </a:extLst>
                </a:gridCol>
              </a:tblGrid>
              <a:tr h="192712">
                <a:tc gridSpan="2"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Car 6</a:t>
                      </a:r>
                      <a:endParaRPr lang="zh-TW" altLang="en-US" sz="10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36039"/>
                  </a:ext>
                </a:extLst>
              </a:tr>
              <a:tr h="740960">
                <a:tc gridSpan="2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26554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Score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TW" sz="1000" b="0" i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 </a:t>
                      </a:r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= 0.000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903043"/>
                  </a:ext>
                </a:extLst>
              </a:tr>
            </a:tbl>
          </a:graphicData>
        </a:graphic>
      </p:graphicFrame>
      <p:graphicFrame>
        <p:nvGraphicFramePr>
          <p:cNvPr id="146" name="內容版面配置區 49"/>
          <p:cNvGraphicFramePr>
            <a:graphicFrameLocks/>
          </p:cNvGraphicFramePr>
          <p:nvPr>
            <p:extLst/>
          </p:nvPr>
        </p:nvGraphicFramePr>
        <p:xfrm>
          <a:off x="4947523" y="4720640"/>
          <a:ext cx="1424677" cy="122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597">
                  <a:extLst>
                    <a:ext uri="{9D8B030D-6E8A-4147-A177-3AD203B41FA5}">
                      <a16:colId xmlns:a16="http://schemas.microsoft.com/office/drawing/2014/main" val="405390917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863123210"/>
                    </a:ext>
                  </a:extLst>
                </a:gridCol>
              </a:tblGrid>
              <a:tr h="192712">
                <a:tc gridSpan="2"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Car 4</a:t>
                      </a:r>
                      <a:endParaRPr lang="zh-TW" altLang="en-US" sz="10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36039"/>
                  </a:ext>
                </a:extLst>
              </a:tr>
              <a:tr h="740960">
                <a:tc gridSpan="2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26554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Score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TW" sz="1000" b="0" i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 </a:t>
                      </a:r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= 0.000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903043"/>
                  </a:ext>
                </a:extLst>
              </a:tr>
            </a:tbl>
          </a:graphicData>
        </a:graphic>
      </p:graphicFrame>
      <p:graphicFrame>
        <p:nvGraphicFramePr>
          <p:cNvPr id="147" name="內容版面配置區 49"/>
          <p:cNvGraphicFramePr>
            <a:graphicFrameLocks/>
          </p:cNvGraphicFramePr>
          <p:nvPr>
            <p:extLst/>
          </p:nvPr>
        </p:nvGraphicFramePr>
        <p:xfrm>
          <a:off x="6459691" y="4720640"/>
          <a:ext cx="1424677" cy="122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597">
                  <a:extLst>
                    <a:ext uri="{9D8B030D-6E8A-4147-A177-3AD203B41FA5}">
                      <a16:colId xmlns:a16="http://schemas.microsoft.com/office/drawing/2014/main" val="405390917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863123210"/>
                    </a:ext>
                  </a:extLst>
                </a:gridCol>
              </a:tblGrid>
              <a:tr h="192712">
                <a:tc gridSpan="2"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Car 2</a:t>
                      </a:r>
                      <a:endParaRPr lang="zh-TW" altLang="en-US" sz="10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36039"/>
                  </a:ext>
                </a:extLst>
              </a:tr>
              <a:tr h="740960">
                <a:tc gridSpan="2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26554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Score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TW" sz="1000" b="0" i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 </a:t>
                      </a:r>
                      <a:r>
                        <a:rPr lang="en-US" altLang="zh-TW" sz="1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= 0.762</a:t>
                      </a:r>
                      <a:endParaRPr lang="zh-TW" altLang="en-US" sz="1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903043"/>
                  </a:ext>
                </a:extLst>
              </a:tr>
            </a:tbl>
          </a:graphicData>
        </a:graphic>
      </p:graphicFrame>
      <p:sp>
        <p:nvSpPr>
          <p:cNvPr id="68" name="文字方塊 67"/>
          <p:cNvSpPr txBox="1"/>
          <p:nvPr/>
        </p:nvSpPr>
        <p:spPr>
          <a:xfrm>
            <a:off x="3349965" y="4019753"/>
            <a:ext cx="659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Car 2</a:t>
            </a:r>
            <a:endParaRPr lang="zh-TW" altLang="en-US" sz="1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69" name="圖片 6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698" y="3686666"/>
            <a:ext cx="727399" cy="403187"/>
          </a:xfrm>
          <a:prstGeom prst="rect">
            <a:avLst/>
          </a:prstGeom>
          <a:ln>
            <a:noFill/>
          </a:ln>
        </p:spPr>
      </p:pic>
      <p:sp>
        <p:nvSpPr>
          <p:cNvPr id="70" name="矩形 69"/>
          <p:cNvSpPr/>
          <p:nvPr/>
        </p:nvSpPr>
        <p:spPr>
          <a:xfrm>
            <a:off x="1621882" y="2689093"/>
            <a:ext cx="6008747" cy="189203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1" name="直線接點 70"/>
          <p:cNvCxnSpPr/>
          <p:nvPr/>
        </p:nvCxnSpPr>
        <p:spPr>
          <a:xfrm>
            <a:off x="3937943" y="3573016"/>
            <a:ext cx="7696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圖片 6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641" y="2937806"/>
            <a:ext cx="727399" cy="403187"/>
          </a:xfrm>
          <a:prstGeom prst="rect">
            <a:avLst/>
          </a:prstGeom>
          <a:ln>
            <a:noFill/>
          </a:ln>
        </p:spPr>
      </p:pic>
      <p:cxnSp>
        <p:nvCxnSpPr>
          <p:cNvPr id="74" name="直線接點 73"/>
          <p:cNvCxnSpPr/>
          <p:nvPr/>
        </p:nvCxnSpPr>
        <p:spPr>
          <a:xfrm>
            <a:off x="1619672" y="2708920"/>
            <a:ext cx="6010957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/>
          <p:cNvCxnSpPr/>
          <p:nvPr/>
        </p:nvCxnSpPr>
        <p:spPr>
          <a:xfrm>
            <a:off x="1619672" y="4572052"/>
            <a:ext cx="6010957" cy="907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字方塊 75"/>
          <p:cNvSpPr txBox="1"/>
          <p:nvPr/>
        </p:nvSpPr>
        <p:spPr>
          <a:xfrm>
            <a:off x="5463879" y="3102850"/>
            <a:ext cx="659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Car </a:t>
            </a:r>
            <a:r>
              <a:rPr lang="en-US" altLang="zh-TW" sz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endParaRPr lang="zh-TW" altLang="en-US" sz="1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7" name="文字方塊 76"/>
          <p:cNvSpPr txBox="1"/>
          <p:nvPr/>
        </p:nvSpPr>
        <p:spPr>
          <a:xfrm>
            <a:off x="6403467" y="4281593"/>
            <a:ext cx="659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Car 2</a:t>
            </a:r>
            <a:endParaRPr lang="zh-TW" altLang="en-US" sz="1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8" name="文字方塊 77"/>
          <p:cNvSpPr txBox="1"/>
          <p:nvPr/>
        </p:nvSpPr>
        <p:spPr>
          <a:xfrm>
            <a:off x="5354069" y="4061980"/>
            <a:ext cx="659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Car </a:t>
            </a:r>
            <a:r>
              <a:rPr lang="en-US" altLang="zh-TW" sz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endParaRPr lang="zh-TW" altLang="en-US" sz="1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9" name="文字方塊 78"/>
          <p:cNvSpPr txBox="1"/>
          <p:nvPr/>
        </p:nvSpPr>
        <p:spPr>
          <a:xfrm>
            <a:off x="4244258" y="3270188"/>
            <a:ext cx="659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Car </a:t>
            </a:r>
            <a:r>
              <a:rPr lang="en-US" altLang="zh-TW" sz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endParaRPr lang="zh-TW" altLang="en-US" sz="1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4188646" y="4220985"/>
            <a:ext cx="659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Car </a:t>
            </a:r>
            <a:r>
              <a:rPr lang="en-US" altLang="zh-TW" sz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endParaRPr lang="zh-TW" altLang="en-US" sz="1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87" name="直線接點 86"/>
          <p:cNvCxnSpPr/>
          <p:nvPr/>
        </p:nvCxnSpPr>
        <p:spPr>
          <a:xfrm>
            <a:off x="1633687" y="3573016"/>
            <a:ext cx="7696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接點 89"/>
          <p:cNvCxnSpPr/>
          <p:nvPr/>
        </p:nvCxnSpPr>
        <p:spPr>
          <a:xfrm>
            <a:off x="2816042" y="3573016"/>
            <a:ext cx="7696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字方塊 90"/>
          <p:cNvSpPr txBox="1"/>
          <p:nvPr/>
        </p:nvSpPr>
        <p:spPr>
          <a:xfrm>
            <a:off x="6660232" y="3296017"/>
            <a:ext cx="659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Car </a:t>
            </a:r>
            <a:r>
              <a:rPr lang="en-US" altLang="zh-TW" sz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zh-TW" altLang="en-US" sz="1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92" name="直線接點 91"/>
          <p:cNvCxnSpPr/>
          <p:nvPr/>
        </p:nvCxnSpPr>
        <p:spPr>
          <a:xfrm>
            <a:off x="4954508" y="3573016"/>
            <a:ext cx="7696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圖片 6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777" y="2780928"/>
            <a:ext cx="727399" cy="403187"/>
          </a:xfrm>
          <a:prstGeom prst="rect">
            <a:avLst/>
          </a:prstGeom>
          <a:ln>
            <a:noFill/>
          </a:ln>
        </p:spPr>
      </p:pic>
      <p:pic>
        <p:nvPicPr>
          <p:cNvPr id="94" name="圖片 6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2949470"/>
            <a:ext cx="727399" cy="403187"/>
          </a:xfrm>
          <a:prstGeom prst="rect">
            <a:avLst/>
          </a:prstGeom>
          <a:ln>
            <a:noFill/>
          </a:ln>
        </p:spPr>
      </p:pic>
      <p:pic>
        <p:nvPicPr>
          <p:cNvPr id="95" name="圖片 6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641" y="3861048"/>
            <a:ext cx="727399" cy="403187"/>
          </a:xfrm>
          <a:prstGeom prst="rect">
            <a:avLst/>
          </a:prstGeom>
          <a:ln>
            <a:noFill/>
          </a:ln>
        </p:spPr>
      </p:pic>
      <p:pic>
        <p:nvPicPr>
          <p:cNvPr id="96" name="圖片 6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229" y="3712529"/>
            <a:ext cx="727399" cy="403187"/>
          </a:xfrm>
          <a:prstGeom prst="rect">
            <a:avLst/>
          </a:prstGeom>
          <a:ln>
            <a:noFill/>
          </a:ln>
        </p:spPr>
      </p:pic>
      <p:pic>
        <p:nvPicPr>
          <p:cNvPr id="97" name="圖片 6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3948506"/>
            <a:ext cx="727399" cy="403187"/>
          </a:xfrm>
          <a:prstGeom prst="rect">
            <a:avLst/>
          </a:prstGeom>
          <a:ln>
            <a:noFill/>
          </a:ln>
        </p:spPr>
      </p:pic>
      <p:pic>
        <p:nvPicPr>
          <p:cNvPr id="98" name="圖片 6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497" y="2963635"/>
            <a:ext cx="727399" cy="403187"/>
          </a:xfrm>
          <a:prstGeom prst="rect">
            <a:avLst/>
          </a:prstGeom>
          <a:ln>
            <a:noFill/>
          </a:ln>
        </p:spPr>
      </p:pic>
      <p:sp>
        <p:nvSpPr>
          <p:cNvPr id="99" name="文字方塊 98"/>
          <p:cNvSpPr txBox="1"/>
          <p:nvPr/>
        </p:nvSpPr>
        <p:spPr>
          <a:xfrm>
            <a:off x="2948114" y="3296017"/>
            <a:ext cx="659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Car 7</a:t>
            </a:r>
            <a:endParaRPr lang="zh-TW" altLang="en-US" sz="1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00" name="圖片 6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884" y="2852936"/>
            <a:ext cx="727399" cy="403187"/>
          </a:xfrm>
          <a:prstGeom prst="rect">
            <a:avLst/>
          </a:prstGeom>
          <a:ln>
            <a:noFill/>
          </a:ln>
        </p:spPr>
      </p:pic>
      <p:sp>
        <p:nvSpPr>
          <p:cNvPr id="101" name="文字方塊 100"/>
          <p:cNvSpPr txBox="1"/>
          <p:nvPr/>
        </p:nvSpPr>
        <p:spPr>
          <a:xfrm>
            <a:off x="1813501" y="3185318"/>
            <a:ext cx="659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Car 9</a:t>
            </a:r>
            <a:endParaRPr lang="zh-TW" altLang="en-US" sz="1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02" name="圖片 6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3755723"/>
            <a:ext cx="727399" cy="403187"/>
          </a:xfrm>
          <a:prstGeom prst="rect">
            <a:avLst/>
          </a:prstGeom>
          <a:ln>
            <a:noFill/>
          </a:ln>
        </p:spPr>
      </p:pic>
      <p:sp>
        <p:nvSpPr>
          <p:cNvPr id="158" name="文字方塊 157"/>
          <p:cNvSpPr txBox="1"/>
          <p:nvPr/>
        </p:nvSpPr>
        <p:spPr>
          <a:xfrm>
            <a:off x="2883425" y="4088105"/>
            <a:ext cx="659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Car 8</a:t>
            </a:r>
            <a:endParaRPr lang="zh-TW" altLang="en-US" sz="1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59" name="圖片 6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3933056"/>
            <a:ext cx="727399" cy="403187"/>
          </a:xfrm>
          <a:prstGeom prst="rect">
            <a:avLst/>
          </a:prstGeom>
          <a:ln>
            <a:noFill/>
          </a:ln>
        </p:spPr>
      </p:pic>
      <p:sp>
        <p:nvSpPr>
          <p:cNvPr id="160" name="文字方塊 159"/>
          <p:cNvSpPr txBox="1"/>
          <p:nvPr/>
        </p:nvSpPr>
        <p:spPr>
          <a:xfrm>
            <a:off x="1731297" y="4265438"/>
            <a:ext cx="659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Car </a:t>
            </a:r>
            <a:r>
              <a:rPr lang="en-US" altLang="zh-TW" sz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</a:t>
            </a:r>
            <a:endParaRPr lang="zh-TW" altLang="en-US" sz="1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61" name="直線單箭頭接點 160"/>
          <p:cNvCxnSpPr>
            <a:stCxn id="160" idx="1"/>
          </p:cNvCxnSpPr>
          <p:nvPr/>
        </p:nvCxnSpPr>
        <p:spPr>
          <a:xfrm flipH="1">
            <a:off x="1107874" y="4403938"/>
            <a:ext cx="623423" cy="3167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接點 161"/>
          <p:cNvCxnSpPr/>
          <p:nvPr/>
        </p:nvCxnSpPr>
        <p:spPr>
          <a:xfrm>
            <a:off x="6034628" y="3573016"/>
            <a:ext cx="7696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接點 162"/>
          <p:cNvCxnSpPr/>
          <p:nvPr/>
        </p:nvCxnSpPr>
        <p:spPr>
          <a:xfrm>
            <a:off x="7042740" y="3573016"/>
            <a:ext cx="58788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單箭頭接點 163"/>
          <p:cNvCxnSpPr>
            <a:stCxn id="158" idx="2"/>
          </p:cNvCxnSpPr>
          <p:nvPr/>
        </p:nvCxnSpPr>
        <p:spPr>
          <a:xfrm flipH="1">
            <a:off x="2635525" y="4365104"/>
            <a:ext cx="577831" cy="3600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單箭頭接點 164"/>
          <p:cNvCxnSpPr>
            <a:stCxn id="80" idx="2"/>
          </p:cNvCxnSpPr>
          <p:nvPr/>
        </p:nvCxnSpPr>
        <p:spPr>
          <a:xfrm flipH="1">
            <a:off x="4132210" y="4497984"/>
            <a:ext cx="386367" cy="22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線單箭頭接點 165"/>
          <p:cNvCxnSpPr>
            <a:stCxn id="78" idx="2"/>
          </p:cNvCxnSpPr>
          <p:nvPr/>
        </p:nvCxnSpPr>
        <p:spPr>
          <a:xfrm flipH="1">
            <a:off x="5659861" y="4338979"/>
            <a:ext cx="24139" cy="3816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線單箭頭接點 166"/>
          <p:cNvCxnSpPr>
            <a:stCxn id="77" idx="3"/>
          </p:cNvCxnSpPr>
          <p:nvPr/>
        </p:nvCxnSpPr>
        <p:spPr>
          <a:xfrm>
            <a:off x="7063328" y="4420093"/>
            <a:ext cx="93218" cy="3005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單箭頭接點 167"/>
          <p:cNvCxnSpPr>
            <a:stCxn id="100" idx="1"/>
          </p:cNvCxnSpPr>
          <p:nvPr/>
        </p:nvCxnSpPr>
        <p:spPr>
          <a:xfrm flipH="1" flipV="1">
            <a:off x="1107874" y="2564904"/>
            <a:ext cx="666010" cy="4896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線單箭頭接點 168"/>
          <p:cNvCxnSpPr/>
          <p:nvPr/>
        </p:nvCxnSpPr>
        <p:spPr>
          <a:xfrm flipH="1" flipV="1">
            <a:off x="2620042" y="2569408"/>
            <a:ext cx="283474" cy="5958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單箭頭接點 169"/>
          <p:cNvCxnSpPr>
            <a:stCxn id="73" idx="0"/>
          </p:cNvCxnSpPr>
          <p:nvPr/>
        </p:nvCxnSpPr>
        <p:spPr>
          <a:xfrm flipH="1" flipV="1">
            <a:off x="4147693" y="2564904"/>
            <a:ext cx="420648" cy="3729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線單箭頭接點 170"/>
          <p:cNvCxnSpPr>
            <a:stCxn id="93" idx="0"/>
          </p:cNvCxnSpPr>
          <p:nvPr/>
        </p:nvCxnSpPr>
        <p:spPr>
          <a:xfrm flipH="1" flipV="1">
            <a:off x="5659861" y="2569408"/>
            <a:ext cx="132616" cy="2115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單箭頭接點 171"/>
          <p:cNvCxnSpPr>
            <a:stCxn id="94" idx="0"/>
          </p:cNvCxnSpPr>
          <p:nvPr/>
        </p:nvCxnSpPr>
        <p:spPr>
          <a:xfrm flipV="1">
            <a:off x="7023932" y="2569408"/>
            <a:ext cx="132614" cy="3800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53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設計思路</a:t>
            </a:r>
            <a:endParaRPr lang="zh-TW" altLang="en-US" sz="3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3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966706" y="5870589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kern="0" dirty="0" smtClean="0">
                <a:ea typeface="標楷體" panose="03000509000000000000" pitchFamily="65" charset="-120"/>
                <a:cs typeface="新細明體" panose="02020500000000000000" pitchFamily="18" charset="-120"/>
              </a:rPr>
              <a:t>塞車示意圖</a:t>
            </a:r>
            <a:endParaRPr lang="en-US" altLang="zh-TW" sz="1600" kern="0" dirty="0">
              <a:ea typeface="標楷體" panose="03000509000000000000" pitchFamily="65" charset="-120"/>
              <a:cs typeface="新細明體" panose="02020500000000000000" pitchFamily="18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2"/>
          <a:stretch/>
        </p:blipFill>
        <p:spPr>
          <a:xfrm>
            <a:off x="1331640" y="1586113"/>
            <a:ext cx="6480720" cy="428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設計</a:t>
            </a:r>
            <a:r>
              <a:rPr lang="zh-CN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思路</a:t>
            </a:r>
            <a:endParaRPr lang="zh-TW" altLang="en-US" sz="3600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36"/>
          <a:stretch/>
        </p:blipFill>
        <p:spPr>
          <a:xfrm>
            <a:off x="455315" y="2636966"/>
            <a:ext cx="3828653" cy="3384322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4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96"/>
          <a:stretch/>
        </p:blipFill>
        <p:spPr>
          <a:xfrm>
            <a:off x="4741756" y="2636966"/>
            <a:ext cx="3862794" cy="3384322"/>
          </a:xfrm>
          <a:prstGeom prst="rect">
            <a:avLst/>
          </a:prstGeom>
        </p:spPr>
      </p:pic>
      <p:sp>
        <p:nvSpPr>
          <p:cNvPr id="8" name="內容版面配置區 2"/>
          <p:cNvSpPr txBox="1">
            <a:spLocks/>
          </p:cNvSpPr>
          <p:nvPr/>
        </p:nvSpPr>
        <p:spPr>
          <a:xfrm>
            <a:off x="395536" y="1465475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塞車原因</a:t>
            </a:r>
            <a:endParaRPr lang="en-US" altLang="zh-CN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尖峰時段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難以避免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lvl="1"/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車禍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可避免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9" name="矩形 8"/>
          <p:cNvSpPr/>
          <p:nvPr/>
        </p:nvSpPr>
        <p:spPr>
          <a:xfrm>
            <a:off x="1353978" y="6021288"/>
            <a:ext cx="2031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kern="0" dirty="0" smtClean="0">
                <a:ea typeface="標楷體" panose="03000509000000000000" pitchFamily="65" charset="-120"/>
                <a:cs typeface="新細明體" panose="02020500000000000000" pitchFamily="18" charset="-120"/>
              </a:rPr>
              <a:t>一般尖峰時段的塞車</a:t>
            </a:r>
            <a:endParaRPr lang="en-US" altLang="zh-TW" sz="1600" kern="0" dirty="0">
              <a:ea typeface="標楷體" panose="03000509000000000000" pitchFamily="65" charset="-120"/>
              <a:cs typeface="新細明體" panose="02020500000000000000" pitchFamily="18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657490" y="6021288"/>
            <a:ext cx="2031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kern="0" dirty="0" smtClean="0">
                <a:ea typeface="標楷體" panose="03000509000000000000" pitchFamily="65" charset="-120"/>
                <a:cs typeface="新細明體" panose="02020500000000000000" pitchFamily="18" charset="-120"/>
              </a:rPr>
              <a:t>因車禍所造成的塞車</a:t>
            </a:r>
            <a:endParaRPr lang="en-US" altLang="zh-TW" sz="1600" kern="0" dirty="0">
              <a:ea typeface="標楷體" panose="03000509000000000000" pitchFamily="65" charset="-120"/>
              <a:cs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5876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設計</a:t>
            </a:r>
            <a:r>
              <a:rPr lang="zh-CN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思路</a:t>
            </a:r>
            <a:endParaRPr lang="zh-TW" altLang="en-US" sz="3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5495393" y="5913529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Waze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實時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地圖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14099" y="5913529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警察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廣播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電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臺</a:t>
            </a:r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>
          <a:xfrm>
            <a:off x="374848" y="1465475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傳統上查詢車禍事件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的方法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CN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電視新聞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、廣播</a:t>
            </a:r>
            <a:endParaRPr lang="en-US" altLang="zh-CN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有車禍查詢功能的</a:t>
            </a:r>
            <a:r>
              <a:rPr lang="zh-TW" altLang="en-US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地圖系統</a:t>
            </a:r>
            <a:endParaRPr lang="en-US" altLang="zh-TW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274" y="2776565"/>
            <a:ext cx="1778010" cy="316090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03"/>
          <a:stretch/>
        </p:blipFill>
        <p:spPr>
          <a:xfrm>
            <a:off x="1857890" y="2776565"/>
            <a:ext cx="1778006" cy="316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7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字方塊 13"/>
          <p:cNvSpPr txBox="1"/>
          <p:nvPr/>
        </p:nvSpPr>
        <p:spPr>
          <a:xfrm>
            <a:off x="2981712" y="4099173"/>
            <a:ext cx="3057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警廣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回報路況缺乏即時性示意圖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設計</a:t>
            </a:r>
            <a:r>
              <a:rPr lang="zh-CN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思路</a:t>
            </a:r>
            <a:endParaRPr lang="zh-TW" altLang="en-US" sz="3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6</a:t>
            </a:fld>
            <a:endParaRPr lang="zh-TW" altLang="en-US"/>
          </a:p>
        </p:txBody>
      </p:sp>
      <p:sp>
        <p:nvSpPr>
          <p:cNvPr id="7" name="內容版面配置區 2"/>
          <p:cNvSpPr txBox="1">
            <a:spLocks/>
          </p:cNvSpPr>
          <p:nvPr/>
        </p:nvSpPr>
        <p:spPr>
          <a:xfrm>
            <a:off x="395536" y="1465475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缺乏即時性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使用者沒有第一時間回報車禍資訊，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會與車禍實際發生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時間有誤差。</a:t>
            </a:r>
            <a:endParaRPr lang="en-US" altLang="zh-CN" sz="2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CN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缺乏準確性</a:t>
            </a:r>
            <a:endParaRPr lang="en-US" altLang="zh-CN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使用者手動回報車禍資訊，會與實際車禍位置有誤差。</a:t>
            </a:r>
            <a:endParaRPr lang="en-US" altLang="zh-CN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2" name="圖片 11" descr="Z:\[專題生]\2017 Lin Zong-Ye (Jimmy)\專題\圖片\警廣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184" y="3140968"/>
            <a:ext cx="4493950" cy="9693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sp>
        <p:nvSpPr>
          <p:cNvPr id="16" name="文字方塊 15"/>
          <p:cNvSpPr txBox="1"/>
          <p:nvPr/>
        </p:nvSpPr>
        <p:spPr>
          <a:xfrm>
            <a:off x="2776528" y="6259413"/>
            <a:ext cx="34676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Waze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回報車禍事故缺乏準確性示意圖</a:t>
            </a:r>
          </a:p>
        </p:txBody>
      </p:sp>
      <p:pic>
        <p:nvPicPr>
          <p:cNvPr id="17" name="圖片 16" descr="Z:\[專題生]\2017 Lin Zong-Ye (Jimmy)\專題\圖片\Waz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183" y="4533657"/>
            <a:ext cx="4493950" cy="17344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21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系統</a:t>
            </a:r>
            <a:r>
              <a:rPr lang="zh-CN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方案</a:t>
            </a:r>
            <a:endParaRPr lang="zh-TW" altLang="en-US" sz="3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7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530415" y="6268346"/>
            <a:ext cx="40831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kern="0" dirty="0">
                <a:solidFill>
                  <a:srgbClr val="000000"/>
                </a:solidFill>
                <a:ea typeface="標楷體" panose="03000509000000000000" pitchFamily="65" charset="-120"/>
                <a:cs typeface="新細明體" panose="02020500000000000000" pitchFamily="18" charset="-120"/>
              </a:rPr>
              <a:t>即時視訊串流之分散式車禍事件偵測機器人</a:t>
            </a:r>
            <a:endParaRPr lang="zh-TW" altLang="en-US" sz="16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" t="3224" r="10060" b="1552"/>
          <a:stretch/>
        </p:blipFill>
        <p:spPr>
          <a:xfrm>
            <a:off x="827584" y="1402845"/>
            <a:ext cx="7488832" cy="490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13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系統方案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分散式車禍事件偵測機器人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E7F-4810-4775-A4A1-6048A80E0D9E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pic>
        <p:nvPicPr>
          <p:cNvPr id="8" name="圖片 7" descr="C:\Users\bigmms\Desktop\圖片1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470907"/>
            <a:ext cx="4163372" cy="261772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矩形 9"/>
          <p:cNvSpPr/>
          <p:nvPr/>
        </p:nvSpPr>
        <p:spPr>
          <a:xfrm>
            <a:off x="1164622" y="6064261"/>
            <a:ext cx="3057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車禍事件偵測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機器人架設示意圖</a:t>
            </a:r>
            <a:endParaRPr lang="zh-TW" altLang="en-US" sz="16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08" t="3328" r="16165" b="3328"/>
          <a:stretch/>
        </p:blipFill>
        <p:spPr>
          <a:xfrm>
            <a:off x="5580112" y="1519638"/>
            <a:ext cx="3403989" cy="4213618"/>
          </a:xfrm>
          <a:prstGeom prst="rect">
            <a:avLst/>
          </a:prstGeom>
        </p:spPr>
      </p:pic>
      <p:sp>
        <p:nvSpPr>
          <p:cNvPr id="12" name="內容版面配置區 2"/>
          <p:cNvSpPr txBox="1">
            <a:spLocks/>
          </p:cNvSpPr>
          <p:nvPr/>
        </p:nvSpPr>
        <p:spPr>
          <a:xfrm>
            <a:off x="395536" y="1465475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前端設計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自動擷取前方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道路畫面</a:t>
            </a:r>
            <a:endParaRPr lang="zh-CN" altLang="en-US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後端設計</a:t>
            </a:r>
            <a:endParaRPr lang="zh-CN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取得座標</a:t>
            </a:r>
            <a:r>
              <a:rPr lang="zh-TW" altLang="en-US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、拍攝時間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、當前畫面</a:t>
            </a:r>
            <a:endParaRPr lang="en-US" altLang="zh-TW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CN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資料傳送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至雲端運算與裁決系統</a:t>
            </a:r>
            <a:endParaRPr lang="zh-CN" altLang="en-US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7387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系統方案</a:t>
            </a:r>
            <a:r>
              <a:rPr lang="en-US" altLang="zh-TW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分散式車禍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事件偵測機器人</a:t>
            </a:r>
            <a:endParaRPr lang="zh-TW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603429" y="1464181"/>
            <a:ext cx="26468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單一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式車禍事件偵測機器人</a:t>
            </a:r>
            <a:endParaRPr lang="zh-TW" altLang="en-US" sz="1600" dirty="0"/>
          </a:p>
        </p:txBody>
      </p:sp>
      <p:sp>
        <p:nvSpPr>
          <p:cNvPr id="73" name="矩形 72"/>
          <p:cNvSpPr/>
          <p:nvPr/>
        </p:nvSpPr>
        <p:spPr>
          <a:xfrm>
            <a:off x="603429" y="3767563"/>
            <a:ext cx="26468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分散式車禍事件偵測機器人</a:t>
            </a:r>
            <a:endParaRPr lang="zh-TW" altLang="en-US" sz="1600" dirty="0"/>
          </a:p>
        </p:txBody>
      </p:sp>
      <p:pic>
        <p:nvPicPr>
          <p:cNvPr id="3" name="圖片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76" y="1805400"/>
            <a:ext cx="4629600" cy="16236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77" y="4110189"/>
            <a:ext cx="4630653" cy="1623067"/>
          </a:xfrm>
          <a:prstGeom prst="rect">
            <a:avLst/>
          </a:prstGeom>
        </p:spPr>
      </p:pic>
      <p:pic>
        <p:nvPicPr>
          <p:cNvPr id="44" name="圖片 4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08" t="3328" r="16165" b="3328"/>
          <a:stretch/>
        </p:blipFill>
        <p:spPr>
          <a:xfrm>
            <a:off x="5580112" y="1519638"/>
            <a:ext cx="3403989" cy="4213618"/>
          </a:xfrm>
          <a:prstGeom prst="rect">
            <a:avLst/>
          </a:prstGeom>
        </p:spPr>
      </p:pic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8015323" y="6437623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247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清晰度">
  <a:themeElements>
    <a:clrScheme name="原創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清晰度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30965</TotalTime>
  <Words>1644</Words>
  <Application>Microsoft Office PowerPoint</Application>
  <PresentationFormat>如螢幕大小 (4:3)</PresentationFormat>
  <Paragraphs>381</Paragraphs>
  <Slides>24</Slides>
  <Notes>19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3" baseType="lpstr">
      <vt:lpstr>SimSun</vt:lpstr>
      <vt:lpstr>微軟正黑體</vt:lpstr>
      <vt:lpstr>新細明體</vt:lpstr>
      <vt:lpstr>標楷體</vt:lpstr>
      <vt:lpstr>Arial</vt:lpstr>
      <vt:lpstr>Calibri</vt:lpstr>
      <vt:lpstr>Cambria Math</vt:lpstr>
      <vt:lpstr>Times New Roman</vt:lpstr>
      <vt:lpstr>清晰度</vt:lpstr>
      <vt:lpstr>即時視訊串流之分散式車禍事件偵測機器人</vt:lpstr>
      <vt:lpstr>設計思路</vt:lpstr>
      <vt:lpstr>設計思路</vt:lpstr>
      <vt:lpstr>設計思路</vt:lpstr>
      <vt:lpstr>設計思路</vt:lpstr>
      <vt:lpstr>設計思路</vt:lpstr>
      <vt:lpstr>系統方案</vt:lpstr>
      <vt:lpstr>系統方案-分散式車禍事件偵測機器人</vt:lpstr>
      <vt:lpstr>系統方案-分散式車禍事件偵測機器人</vt:lpstr>
      <vt:lpstr>系統方案-雲端運算與裁決系統</vt:lpstr>
      <vt:lpstr>系統方案-雲端運算與裁決系統</vt:lpstr>
      <vt:lpstr>系統方案-雲端運算與裁決系統</vt:lpstr>
      <vt:lpstr>系統方案-雲端運算與裁決系統</vt:lpstr>
      <vt:lpstr>系統方案-雲端運算與裁決架構</vt:lpstr>
      <vt:lpstr>系統方案-雲端運算與裁決系統</vt:lpstr>
      <vt:lpstr>總結</vt:lpstr>
      <vt:lpstr>PowerPoint 簡報</vt:lpstr>
      <vt:lpstr>PowerPoint 簡報</vt:lpstr>
      <vt:lpstr>系統方案-雲端運算與裁決系統</vt:lpstr>
      <vt:lpstr>系統方案-雲端運算與裁決系統</vt:lpstr>
      <vt:lpstr>系統測試-雲端運算與裁決系統</vt:lpstr>
      <vt:lpstr>系統測試-雲端運算與裁決系統</vt:lpstr>
      <vt:lpstr>系統測試-雲端運算與裁決系統</vt:lpstr>
      <vt:lpstr>系統測試-雲端運算與裁決系統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大數據與數位匯流創新中心</dc:title>
  <dc:creator>krlai_yzu</dc:creator>
  <cp:lastModifiedBy>jimmy lin</cp:lastModifiedBy>
  <cp:revision>362</cp:revision>
  <cp:lastPrinted>2017-07-10T08:52:05Z</cp:lastPrinted>
  <dcterms:created xsi:type="dcterms:W3CDTF">2016-04-23T12:00:49Z</dcterms:created>
  <dcterms:modified xsi:type="dcterms:W3CDTF">2019-04-18T05:12:09Z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Tfs.LastKnownPath">
    <vt:lpwstr>\\BIGMMS_SERVER\DataStation1\[專題生]\2017 Lin Zong-Ye (Jimmy)\專題\機器人簡報.pptx</vt:lpwstr>
  </property>
</Properties>
</file>